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60" r:id="rId4"/>
    <p:sldId id="288" r:id="rId5"/>
    <p:sldId id="314" r:id="rId6"/>
    <p:sldId id="319" r:id="rId7"/>
    <p:sldId id="320" r:id="rId8"/>
    <p:sldId id="315" r:id="rId9"/>
    <p:sldId id="321" r:id="rId10"/>
    <p:sldId id="302" r:id="rId11"/>
    <p:sldId id="322" r:id="rId12"/>
    <p:sldId id="289" r:id="rId13"/>
    <p:sldId id="303" r:id="rId14"/>
    <p:sldId id="323" r:id="rId15"/>
    <p:sldId id="327" r:id="rId16"/>
    <p:sldId id="325" r:id="rId17"/>
    <p:sldId id="326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B3E07-FDBD-EE40-A897-AA05B334E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543BEA5-6360-6C4A-8BFC-3EE9A044846B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81DB4F4-7837-AD47-84A3-80EF370C4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34C1-C52F-DF4E-9C4C-243D20234432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4493-31C1-8F47-9E0D-E184DA9FF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F1B95-E7F6-FC49-9D2D-048B010BC9B2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C1FF-55E6-5A41-A3B1-19578F117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07176-31FF-3241-A93A-94AFBDAD4DB7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674C-5202-3E40-9772-A7D37FE15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19BA-C77F-4A4B-8B30-7A0BE48DBFE2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A261-8B83-E242-9CCA-0FDDCC04A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03B73-7EDE-FF4A-83B9-99CF93774E83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40BE-EF2C-B44B-8DC2-8322FE3E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0607-DC27-C745-A573-5ED974F05F27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B0BD-98FB-704C-9644-9DBA62ACF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EBCE1-D11C-BA4A-B789-0FDA296A1433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EA0F-8545-774A-AA04-008293ED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5E34-3E1F-EC41-8C5D-3F920576CBE0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B19F-A122-2A47-AAA5-DCE04E6AA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FBE8-4CFD-2446-9EA5-BDC20A501ECD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8B86-F344-EE44-ABD6-67ADD8238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28D4-63C3-4141-A484-EA3E7A80E592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8CFD-3662-3F4F-BA81-999A81F46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205D52-C5AC-7447-BBFB-A63E43A1E4C5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FF51C7-3632-2D48-B841-D7DE931138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7296150" cy="3806092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DATE: </a:t>
            </a:r>
            <a:endParaRPr lang="en-US" sz="3400" dirty="0" smtClean="0">
              <a:solidFill>
                <a:srgbClr val="000000"/>
              </a:solidFill>
              <a:latin typeface="Andy"/>
              <a:ea typeface="ＭＳ Ｐゴシック" charset="-128"/>
              <a:cs typeface="Andy"/>
            </a:endParaRPr>
          </a:p>
          <a:p>
            <a:pPr algn="l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TOPIC/ Objective</a:t>
            </a:r>
            <a:r>
              <a:rPr lang="en-US" sz="34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 </a:t>
            </a:r>
            <a:r>
              <a:rPr lang="en-US" sz="3600" dirty="0"/>
              <a:t>I will </a:t>
            </a:r>
            <a:r>
              <a:rPr lang="en-US" sz="3600" dirty="0" smtClean="0"/>
              <a:t>distinguish between polar &amp; nonpolar compounds and bonds.</a:t>
            </a:r>
            <a:endParaRPr lang="en-US" sz="3600" dirty="0"/>
          </a:p>
          <a:p>
            <a:pPr algn="l"/>
            <a:r>
              <a:rPr lang="en-US" sz="37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Essential question</a:t>
            </a:r>
            <a:r>
              <a:rPr lang="en-US" sz="37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</a:t>
            </a:r>
            <a:r>
              <a:rPr lang="en-US" sz="3700" dirty="0" smtClean="0">
                <a:latin typeface="Stencil"/>
                <a:ea typeface="ＭＳ Ｐゴシック" charset="-128"/>
                <a:cs typeface="Stencil"/>
              </a:rPr>
              <a:t> </a:t>
            </a:r>
            <a:r>
              <a:rPr lang="en-US" sz="3600" dirty="0"/>
              <a:t>How do we </a:t>
            </a:r>
            <a:r>
              <a:rPr lang="en-US" sz="3600" dirty="0" smtClean="0"/>
              <a:t>distinguish between polar &amp; nonpolar compounds &amp; bonds?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smtClean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Mini-Lesson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Summary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Work Period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Exit Slip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Do Now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Slip.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minutes.</a:t>
            </a:r>
          </a:p>
        </p:txBody>
      </p:sp>
    </p:spTree>
    <p:extLst>
      <p:ext uri="{BB962C8B-B14F-4D97-AF65-F5344CB8AC3E}">
        <p14:creationId xmlns:p14="http://schemas.microsoft.com/office/powerpoint/2010/main" val="6705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10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a dipole moment?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It is when a molecular substance (covalent compound) has a partially positive end and partially negative end.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***IMPORTANT: Only occurs in polar covalent bonds</a:t>
            </a:r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Symbol used to represent it: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64103" b="53132"/>
          <a:stretch/>
        </p:blipFill>
        <p:spPr>
          <a:xfrm>
            <a:off x="3733800" y="4953000"/>
            <a:ext cx="4805827" cy="15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5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903916"/>
              </p:ext>
            </p:extLst>
          </p:nvPr>
        </p:nvGraphicFramePr>
        <p:xfrm>
          <a:off x="609600" y="1676400"/>
          <a:ext cx="7919448" cy="492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4" imgW="6819900" imgH="4241800" progId="Word.Document.12">
                  <p:embed/>
                </p:oleObj>
              </mc:Choice>
              <mc:Fallback>
                <p:oleObj name="Document" r:id="rId4" imgW="6819900" imgH="424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676400"/>
                        <a:ext cx="7919448" cy="4925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r="64103" b="53132"/>
          <a:stretch/>
        </p:blipFill>
        <p:spPr>
          <a:xfrm>
            <a:off x="3962400" y="1905000"/>
            <a:ext cx="3173358" cy="99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0" y="3505200"/>
            <a:ext cx="175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Lower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3468469"/>
            <a:ext cx="175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Higher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781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To draw a dipole moment: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FontTx/>
              <a:buNone/>
            </a:pPr>
            <a:endParaRPr lang="en-US" sz="2400" b="1" u="sng" dirty="0"/>
          </a:p>
          <a:p>
            <a:pPr marL="0" indent="0">
              <a:buFontTx/>
              <a:buNone/>
            </a:pPr>
            <a:r>
              <a:rPr lang="en-US" sz="2400" b="1" u="sng" dirty="0" smtClean="0"/>
              <a:t>Examples:</a:t>
            </a:r>
          </a:p>
          <a:p>
            <a:r>
              <a:rPr lang="en-US" sz="2400" b="1" dirty="0" smtClean="0"/>
              <a:t>HF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 err="1" smtClean="0"/>
              <a:t>HCl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 smtClean="0"/>
              <a:t>CO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2362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6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YOU TRY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415708"/>
              </p:ext>
            </p:extLst>
          </p:nvPr>
        </p:nvGraphicFramePr>
        <p:xfrm>
          <a:off x="1600200" y="2403918"/>
          <a:ext cx="6172200" cy="414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6819900" imgH="4584700" progId="Word.Document.12">
                  <p:embed/>
                </p:oleObj>
              </mc:Choice>
              <mc:Fallback>
                <p:oleObj name="Document" r:id="rId4" imgW="6819900" imgH="458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2403918"/>
                        <a:ext cx="6172200" cy="4149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15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623" t="16412" r="6014" b="10574"/>
          <a:stretch/>
        </p:blipFill>
        <p:spPr>
          <a:xfrm>
            <a:off x="381000" y="1676400"/>
            <a:ext cx="8458200" cy="48768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28800" y="1981200"/>
            <a:ext cx="35814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Nonpolar covalent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compound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29718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Compounds where electrons are spread out evenly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39624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Example: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5269468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Shape: </a:t>
            </a:r>
            <a:r>
              <a:rPr lang="en-US" dirty="0" smtClean="0">
                <a:solidFill>
                  <a:srgbClr val="800000"/>
                </a:solidFill>
              </a:rPr>
              <a:t>Symmetrical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943600" y="2057400"/>
            <a:ext cx="35814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Polar covalent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compound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191000" y="2362200"/>
            <a:ext cx="8382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Both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29718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Compounds where electrons are not spread out evenly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9800" y="39624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Example:</a:t>
            </a:r>
            <a:endParaRPr lang="en-US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5373469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Shape: 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Asymmetrical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7600" y="3352800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Covalent compounds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(between two nonmetals)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038600"/>
            <a:ext cx="1244600" cy="1131455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 cmpd="sng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755" t="7722" r="5991" b="19937"/>
          <a:stretch/>
        </p:blipFill>
        <p:spPr>
          <a:xfrm>
            <a:off x="6858000" y="4419600"/>
            <a:ext cx="1208508" cy="99060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 cmpd="sng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977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YOU 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528932"/>
              </p:ext>
            </p:extLst>
          </p:nvPr>
        </p:nvGraphicFramePr>
        <p:xfrm>
          <a:off x="844326" y="2209799"/>
          <a:ext cx="5632674" cy="4607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4" imgW="7048500" imgH="5765800" progId="Word.Document.12">
                  <p:embed/>
                </p:oleObj>
              </mc:Choice>
              <mc:Fallback>
                <p:oleObj name="Document" r:id="rId4" imgW="7048500" imgH="576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4326" y="2209799"/>
                        <a:ext cx="5632674" cy="4607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19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#1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63246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26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#4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6388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60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18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3154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Two questions I have are…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U</a:t>
            </a:r>
            <a:r>
              <a:rPr lang="en-US" sz="2400" b="1" dirty="0" smtClean="0">
                <a:solidFill>
                  <a:schemeClr val="bg1"/>
                </a:solidFill>
              </a:rPr>
              <a:t>nit 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1.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2. 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" y="48768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" y="4953001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374560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19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HOMEWORK:</a:t>
            </a:r>
          </a:p>
          <a:p>
            <a:endParaRPr lang="en-US" sz="2600" dirty="0" smtClean="0"/>
          </a:p>
          <a:p>
            <a:r>
              <a:rPr lang="en-US" sz="2600" dirty="0" smtClean="0"/>
              <a:t>Finish classwork of </a:t>
            </a:r>
            <a:r>
              <a:rPr lang="en-US" sz="2600" dirty="0" smtClean="0"/>
              <a:t>4.8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Write a summary of today’s lesson</a:t>
            </a:r>
          </a:p>
          <a:p>
            <a:endParaRPr lang="en-US" sz="2600" dirty="0" smtClean="0"/>
          </a:p>
          <a:p>
            <a:r>
              <a:rPr lang="en-US" sz="2600" dirty="0" smtClean="0"/>
              <a:t>Create two questions</a:t>
            </a:r>
          </a:p>
          <a:p>
            <a:endParaRPr lang="en-US" sz="2600" dirty="0" smtClean="0"/>
          </a:p>
          <a:p>
            <a:r>
              <a:rPr lang="en-US" sz="2600" dirty="0" smtClean="0"/>
              <a:t>Highlight important information from the lesson</a:t>
            </a:r>
            <a:endParaRPr lang="en-US" sz="2600" dirty="0"/>
          </a:p>
          <a:p>
            <a:pPr marL="0" indent="0">
              <a:buNone/>
            </a:pPr>
            <a:endParaRPr lang="en-US" sz="3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</p:spTree>
    <p:extLst>
      <p:ext uri="{BB962C8B-B14F-4D97-AF65-F5344CB8AC3E}">
        <p14:creationId xmlns:p14="http://schemas.microsoft.com/office/powerpoint/2010/main" val="255740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ANNOUNCEMENTS:</a:t>
            </a:r>
          </a:p>
          <a:p>
            <a:pPr marL="0" indent="0">
              <a:buNone/>
            </a:pPr>
            <a:endParaRPr lang="en-US" sz="32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polar </a:t>
            </a:r>
            <a:r>
              <a:rPr lang="en-US" sz="2400" b="1" dirty="0">
                <a:solidFill>
                  <a:schemeClr val="bg1"/>
                </a:solidFill>
              </a:rPr>
              <a:t>&amp; nonpolar compounds &amp; bonds?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20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EXIT SLIP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</p:spTree>
    <p:extLst>
      <p:ext uri="{BB962C8B-B14F-4D97-AF65-F5344CB8AC3E}">
        <p14:creationId xmlns:p14="http://schemas.microsoft.com/office/powerpoint/2010/main" val="418214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DO NOW:</a:t>
            </a:r>
          </a:p>
          <a:p>
            <a:pPr marL="0" indent="0">
              <a:buNone/>
            </a:pPr>
            <a:r>
              <a:rPr lang="en-US" sz="3200"/>
              <a:t>Draw the Lewis Dot Structure of C</a:t>
            </a:r>
            <a:r>
              <a:rPr lang="en-US" sz="3200" baseline="-25000"/>
              <a:t>2</a:t>
            </a:r>
            <a:r>
              <a:rPr lang="en-US" sz="3200"/>
              <a:t>H</a:t>
            </a:r>
            <a:r>
              <a:rPr lang="en-US" sz="3200" baseline="-25000"/>
              <a:t>2</a:t>
            </a:r>
            <a:r>
              <a:rPr lang="en-US" sz="3200"/>
              <a:t> </a:t>
            </a:r>
            <a:endParaRPr lang="en-US" sz="32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</p:spTree>
    <p:extLst>
      <p:ext uri="{BB962C8B-B14F-4D97-AF65-F5344CB8AC3E}">
        <p14:creationId xmlns:p14="http://schemas.microsoft.com/office/powerpoint/2010/main" val="197149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rgbClr val="800000"/>
                </a:solidFill>
              </a:rPr>
              <a:t>How are the Lewis Dot </a:t>
            </a:r>
            <a:r>
              <a:rPr lang="en-US" sz="2400" dirty="0" smtClean="0">
                <a:solidFill>
                  <a:srgbClr val="800000"/>
                </a:solidFill>
              </a:rPr>
              <a:t>structures of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HF</a:t>
            </a:r>
            <a:r>
              <a:rPr lang="en-US" sz="2400" dirty="0" smtClean="0">
                <a:solidFill>
                  <a:srgbClr val="800000"/>
                </a:solidFill>
              </a:rPr>
              <a:t> and 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F</a:t>
            </a:r>
            <a:r>
              <a:rPr lang="en-US" sz="2400" baseline="-25000" dirty="0">
                <a:solidFill>
                  <a:srgbClr val="800000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solidFill>
                  <a:srgbClr val="800000"/>
                </a:solidFill>
              </a:rPr>
              <a:t> different </a:t>
            </a:r>
            <a:r>
              <a:rPr lang="en-US" sz="2400" dirty="0">
                <a:solidFill>
                  <a:srgbClr val="800000"/>
                </a:solidFill>
              </a:rPr>
              <a:t>from each other? </a:t>
            </a: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b="1" dirty="0" smtClean="0"/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/>
              <a:t>HINT: Draw them first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4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does polarity mean?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Polar vs. Nonpolar covalent bonds</a:t>
            </a: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Polarity means separation of charges.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623" t="16412" r="6014" b="10574"/>
          <a:stretch/>
        </p:blipFill>
        <p:spPr>
          <a:xfrm>
            <a:off x="3962400" y="3505200"/>
            <a:ext cx="5029200" cy="31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4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623" t="16412" r="6014" b="10574"/>
          <a:stretch/>
        </p:blipFill>
        <p:spPr>
          <a:xfrm>
            <a:off x="381000" y="1676400"/>
            <a:ext cx="8458200" cy="48768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28800" y="1981200"/>
            <a:ext cx="35814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Nonpolar covalent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bond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29718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Electrons are attracted equally to both atoms in bond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3962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Examples:  </a:t>
            </a:r>
            <a:r>
              <a:rPr lang="en-US" dirty="0" smtClean="0">
                <a:solidFill>
                  <a:srgbClr val="800000"/>
                </a:solidFill>
              </a:rPr>
              <a:t>Diatomic molecules (F</a:t>
            </a:r>
            <a:r>
              <a:rPr lang="en-US" baseline="-25000" dirty="0" smtClean="0">
                <a:solidFill>
                  <a:srgbClr val="800000"/>
                </a:solidFill>
              </a:rPr>
              <a:t>2</a:t>
            </a:r>
            <a:r>
              <a:rPr lang="en-US" dirty="0" smtClean="0">
                <a:solidFill>
                  <a:srgbClr val="800000"/>
                </a:solidFill>
              </a:rPr>
              <a:t>, H</a:t>
            </a:r>
            <a:r>
              <a:rPr lang="en-US" baseline="-25000" dirty="0" smtClean="0">
                <a:solidFill>
                  <a:srgbClr val="800000"/>
                </a:solidFill>
              </a:rPr>
              <a:t>2</a:t>
            </a:r>
            <a:r>
              <a:rPr lang="en-US" dirty="0" smtClean="0">
                <a:solidFill>
                  <a:srgbClr val="800000"/>
                </a:solidFill>
              </a:rPr>
              <a:t>, O</a:t>
            </a:r>
            <a:r>
              <a:rPr lang="en-US" baseline="-25000" dirty="0" smtClean="0">
                <a:solidFill>
                  <a:srgbClr val="800000"/>
                </a:solidFill>
              </a:rPr>
              <a:t>2)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49530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Electronegativity difference: </a:t>
            </a:r>
            <a:r>
              <a:rPr lang="en-US" dirty="0" smtClean="0">
                <a:solidFill>
                  <a:srgbClr val="800000"/>
                </a:solidFill>
              </a:rPr>
              <a:t>0.5 or less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943600" y="2057400"/>
            <a:ext cx="35814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Polar covalent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bond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191000" y="2362200"/>
            <a:ext cx="8382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Both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29718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Electrons are attracted to one atom more than another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9800" y="39624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Examples:  </a:t>
            </a:r>
            <a:r>
              <a:rPr lang="en-US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HCl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, HF, </a:t>
            </a:r>
            <a:r>
              <a:rPr lang="en-US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CCl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48768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u="sng" dirty="0" smtClean="0">
                <a:solidFill>
                  <a:srgbClr val="800000"/>
                </a:solidFill>
              </a:rPr>
              <a:t>Electronegativity difference: </a:t>
            </a:r>
            <a:r>
              <a:rPr lang="en-US" dirty="0" smtClean="0">
                <a:solidFill>
                  <a:srgbClr val="800000"/>
                </a:solidFill>
              </a:rPr>
              <a:t>more than 0.5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7600" y="335280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Covalent bonds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800000"/>
                </a:solidFill>
              </a:rPr>
              <a:t>(between two nonmetals)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5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879600" y="3996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6106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en-US" sz="4800" b="1" dirty="0" smtClean="0">
                <a:solidFill>
                  <a:srgbClr val="000000"/>
                </a:solidFill>
                <a:latin typeface="Arial"/>
                <a:cs typeface="Arial"/>
              </a:rPr>
              <a:t>A Visual</a:t>
            </a: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8" y="2631244"/>
            <a:ext cx="8250482" cy="3230293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 cmpd="sng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27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598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#1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dirty="0"/>
              <a:t>Which of the following compounds contains a nonpolar covalent bond?</a:t>
            </a:r>
          </a:p>
          <a:p>
            <a:r>
              <a:rPr lang="en-US" sz="2800" dirty="0"/>
              <a:t>A) CCl</a:t>
            </a:r>
            <a:r>
              <a:rPr lang="en-US" sz="2800" baseline="-25000" dirty="0"/>
              <a:t>4</a:t>
            </a:r>
            <a:r>
              <a:rPr lang="en-US" sz="2800" dirty="0"/>
              <a:t>	</a:t>
            </a:r>
          </a:p>
          <a:p>
            <a:r>
              <a:rPr lang="en-US" sz="2800" dirty="0"/>
              <a:t>B) </a:t>
            </a:r>
            <a:r>
              <a:rPr lang="en-US" sz="2800" dirty="0" err="1"/>
              <a:t>NaBr</a:t>
            </a:r>
            <a:r>
              <a:rPr lang="en-US" sz="2800" dirty="0"/>
              <a:t>	</a:t>
            </a:r>
          </a:p>
          <a:p>
            <a:r>
              <a:rPr lang="en-US" sz="2800" dirty="0"/>
              <a:t>C) HF</a:t>
            </a:r>
          </a:p>
          <a:p>
            <a:r>
              <a:rPr lang="en-US" sz="2800" dirty="0"/>
              <a:t>D) </a:t>
            </a:r>
            <a:r>
              <a:rPr lang="en-US" sz="2800" dirty="0" smtClean="0"/>
              <a:t>Br</a:t>
            </a:r>
            <a:r>
              <a:rPr lang="en-US" sz="2800" baseline="-25000" dirty="0" smtClean="0"/>
              <a:t>2</a:t>
            </a:r>
            <a:endParaRPr lang="en-US" sz="3600" i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You must write down your answer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AND your partner’s answer &amp; reasoning!</a:t>
            </a:r>
          </a:p>
          <a:p>
            <a:endParaRPr lang="en-US" sz="2400" i="1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sz="1500" b="1" dirty="0" smtClean="0"/>
          </a:p>
        </p:txBody>
      </p:sp>
    </p:spTree>
    <p:extLst>
      <p:ext uri="{BB962C8B-B14F-4D97-AF65-F5344CB8AC3E}">
        <p14:creationId xmlns:p14="http://schemas.microsoft.com/office/powerpoint/2010/main" val="393045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2/4/16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4.8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How do we distinguish between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polar &amp; nonpolar compounds &amp; bonds?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87629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/>
              <a:t>SAMPLE QUESTION #2</a:t>
            </a:r>
          </a:p>
          <a:p>
            <a:r>
              <a:rPr lang="en-US" sz="2000" dirty="0" smtClean="0"/>
              <a:t>. </a:t>
            </a:r>
            <a:r>
              <a:rPr lang="en-US" sz="2800" i="1" dirty="0">
                <a:solidFill>
                  <a:srgbClr val="FF0000"/>
                </a:solidFill>
              </a:rPr>
              <a:t>Raise 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dirty="0"/>
              <a:t>Which of the following does not a nonpolar covalent bond?</a:t>
            </a:r>
          </a:p>
          <a:p>
            <a:r>
              <a:rPr lang="en-US" sz="2800" dirty="0"/>
              <a:t>A) N</a:t>
            </a:r>
            <a:r>
              <a:rPr lang="en-US" sz="2800" baseline="-25000" dirty="0"/>
              <a:t>2</a:t>
            </a:r>
            <a:endParaRPr lang="en-US" sz="2800" dirty="0"/>
          </a:p>
          <a:p>
            <a:r>
              <a:rPr lang="en-US" sz="2800" dirty="0"/>
              <a:t>B) H</a:t>
            </a:r>
            <a:r>
              <a:rPr lang="en-US" sz="2800" baseline="-25000" dirty="0"/>
              <a:t>2</a:t>
            </a:r>
            <a:r>
              <a:rPr lang="en-US" sz="2800" dirty="0"/>
              <a:t>O	</a:t>
            </a:r>
          </a:p>
          <a:p>
            <a:r>
              <a:rPr lang="en-US" sz="2800" dirty="0"/>
              <a:t>C) O</a:t>
            </a:r>
            <a:r>
              <a:rPr lang="en-US" sz="2800" baseline="-25000" dirty="0"/>
              <a:t>2</a:t>
            </a:r>
            <a:endParaRPr lang="en-US" sz="2800" dirty="0"/>
          </a:p>
          <a:p>
            <a:r>
              <a:rPr lang="en-US" sz="2800" dirty="0"/>
              <a:t>D) CaI</a:t>
            </a:r>
            <a:r>
              <a:rPr lang="en-US" sz="2800" baseline="-25000" dirty="0"/>
              <a:t>2</a:t>
            </a:r>
            <a:endParaRPr lang="en-US" sz="2800" dirty="0"/>
          </a:p>
          <a:p>
            <a:endParaRPr lang="en-US" sz="2800" i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You must write down your answer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AND your partner’s answer &amp; reasoning!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4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ＭＳ Ｐゴシック"/>
        <a:cs typeface=""/>
      </a:majorFont>
      <a:minorFont>
        <a:latin typeface="Andy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Notebook3.pot</Template>
  <TotalTime>5134</TotalTime>
  <Words>863</Words>
  <Application>Microsoft Macintosh PowerPoint</Application>
  <PresentationFormat>On-screen Show (4:3)</PresentationFormat>
  <Paragraphs>305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Notebook3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Nandini Shastry</dc:creator>
  <cp:lastModifiedBy>User</cp:lastModifiedBy>
  <cp:revision>62</cp:revision>
  <dcterms:created xsi:type="dcterms:W3CDTF">2006-09-25T20:10:35Z</dcterms:created>
  <dcterms:modified xsi:type="dcterms:W3CDTF">2016-02-04T21:24:28Z</dcterms:modified>
</cp:coreProperties>
</file>