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88" r:id="rId4"/>
    <p:sldId id="320" r:id="rId5"/>
    <p:sldId id="302" r:id="rId6"/>
    <p:sldId id="289" r:id="rId7"/>
    <p:sldId id="303" r:id="rId8"/>
    <p:sldId id="315" r:id="rId9"/>
    <p:sldId id="316" r:id="rId10"/>
    <p:sldId id="271" r:id="rId11"/>
    <p:sldId id="298" r:id="rId12"/>
    <p:sldId id="317" r:id="rId13"/>
    <p:sldId id="318" r:id="rId14"/>
    <p:sldId id="319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endParaRPr lang="en-US" sz="3400" dirty="0" smtClean="0">
              <a:solidFill>
                <a:srgbClr val="000000"/>
              </a:solidFill>
              <a:latin typeface="Andy"/>
              <a:ea typeface="ＭＳ Ｐゴシック" charset="-128"/>
              <a:cs typeface="Andy"/>
            </a:endParaRP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/>
              <a:t>I will write the name and formulas for </a:t>
            </a:r>
            <a:r>
              <a:rPr lang="en-US" sz="3600" dirty="0" smtClean="0"/>
              <a:t>polyatomic ions</a:t>
            </a:r>
            <a:endParaRPr lang="en-US" sz="3600" dirty="0"/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 </a:t>
            </a:r>
            <a:r>
              <a:rPr lang="en-US" sz="3600" dirty="0"/>
              <a:t>How do we name and represent </a:t>
            </a:r>
            <a:r>
              <a:rPr lang="en-US" sz="3600" dirty="0" smtClean="0"/>
              <a:t>polyatomic ions in </a:t>
            </a:r>
            <a:r>
              <a:rPr lang="en-US" sz="3600" dirty="0"/>
              <a:t>a chemical formula?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4</a:t>
            </a:r>
            <a:r>
              <a:rPr lang="en-US" sz="2400" b="1" dirty="0" smtClean="0">
                <a:solidFill>
                  <a:schemeClr val="bg1"/>
                </a:solidFill>
              </a:rPr>
              <a:t>: 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#1: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formula correctly represents the compound calcium hydroxide?</a:t>
            </a:r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CaOH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B) Ca</a:t>
            </a:r>
            <a:r>
              <a:rPr lang="en-US" sz="3200" baseline="-25000" dirty="0"/>
              <a:t>2</a:t>
            </a:r>
            <a:r>
              <a:rPr lang="en-US" sz="3200" dirty="0"/>
              <a:t>OH 	</a:t>
            </a:r>
          </a:p>
          <a:p>
            <a:pPr marL="0" indent="0">
              <a:buNone/>
            </a:pPr>
            <a:r>
              <a:rPr lang="en-US" sz="3200" dirty="0"/>
              <a:t>C) CaOH</a:t>
            </a:r>
            <a:r>
              <a:rPr lang="en-US" sz="3200" baseline="-25000" dirty="0"/>
              <a:t>2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D) </a:t>
            </a:r>
            <a:r>
              <a:rPr lang="en-US" sz="3200" dirty="0" err="1"/>
              <a:t>Ca</a:t>
            </a:r>
            <a:r>
              <a:rPr lang="en-US" sz="3200" dirty="0"/>
              <a:t>(OH)</a:t>
            </a:r>
            <a:r>
              <a:rPr lang="en-US" sz="3200" baseline="-25000" dirty="0"/>
              <a:t>2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411286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#2: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is the formula for sodium perchlorate?</a:t>
            </a:r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NaClO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B) NaClO</a:t>
            </a:r>
            <a:r>
              <a:rPr lang="en-US" sz="3200" baseline="-25000" dirty="0"/>
              <a:t>2 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C) NaClO</a:t>
            </a:r>
            <a:r>
              <a:rPr lang="en-US" sz="3200" baseline="-25000" dirty="0"/>
              <a:t>3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r>
              <a:rPr lang="en-US" sz="3200" dirty="0"/>
              <a:t>D) NaClO</a:t>
            </a:r>
            <a:r>
              <a:rPr lang="en-US" sz="3200" baseline="-25000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174952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#3: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/>
              <a:t>Which formula correctly represents the compound In the formula </a:t>
            </a:r>
            <a:r>
              <a:rPr lang="en-US" sz="3200" i="1" dirty="0"/>
              <a:t>X</a:t>
            </a:r>
            <a:r>
              <a:rPr lang="en-US" sz="3200" baseline="-25000" dirty="0"/>
              <a:t>2</a:t>
            </a:r>
            <a:r>
              <a:rPr lang="en-US" sz="3200" dirty="0"/>
              <a:t>(SO</a:t>
            </a:r>
            <a:r>
              <a:rPr lang="en-US" sz="3200" baseline="-25000" dirty="0"/>
              <a:t>4</a:t>
            </a:r>
            <a:r>
              <a:rPr lang="en-US" sz="3200" dirty="0"/>
              <a:t>)</a:t>
            </a:r>
            <a:r>
              <a:rPr lang="en-US" sz="3200" baseline="-25000" dirty="0"/>
              <a:t>3</a:t>
            </a:r>
            <a:r>
              <a:rPr lang="en-US" sz="3200" dirty="0"/>
              <a:t>, the </a:t>
            </a:r>
            <a:r>
              <a:rPr lang="en-US" sz="3200" i="1" dirty="0"/>
              <a:t>X</a:t>
            </a:r>
            <a:r>
              <a:rPr lang="en-US" sz="3200" dirty="0"/>
              <a:t> represents a metal.  This metal could be located on the Periodic Table in</a:t>
            </a:r>
          </a:p>
          <a:p>
            <a:pPr marL="0" indent="0">
              <a:buNone/>
            </a:pPr>
            <a:r>
              <a:rPr lang="en-US" sz="3200" dirty="0"/>
              <a:t>(1) Group 1			(3) Group 13</a:t>
            </a:r>
          </a:p>
          <a:p>
            <a:pPr marL="0" indent="0">
              <a:buNone/>
            </a:pPr>
            <a:r>
              <a:rPr lang="en-US" sz="3200" dirty="0"/>
              <a:t>(2) Group 2			(4) Group </a:t>
            </a:r>
            <a:r>
              <a:rPr lang="en-US" sz="3200" dirty="0" smtClean="0"/>
              <a:t>14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13243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#4: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Raise your finger corresponding to answer choice:</a:t>
            </a:r>
          </a:p>
          <a:p>
            <a:pPr marL="0" indent="0">
              <a:buNone/>
            </a:pPr>
            <a:r>
              <a:rPr lang="en-US" sz="3200" dirty="0" smtClean="0"/>
              <a:t>Which formula represents strontium phosphate?</a:t>
            </a:r>
          </a:p>
          <a:p>
            <a:pPr marL="0" indent="0">
              <a:buNone/>
            </a:pPr>
            <a:r>
              <a:rPr lang="en-US" sz="3200" dirty="0" smtClean="0"/>
              <a:t>(1) SrPO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			(3) Sr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(2) Sr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			(4) Sr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396976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SAMPLE QUESTION #5:</a:t>
            </a:r>
          </a:p>
          <a:p>
            <a:r>
              <a:rPr lang="en-US" sz="3200" dirty="0"/>
              <a:t>Explain one similarity and one difference between a sulfur ion and a sulfate 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37604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2895600" cy="3154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b="1" u="sng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Two questions I have are…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1600200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05200" y="1646237"/>
            <a:ext cx="563880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1.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2. 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57200" y="48768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33400" y="4953001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SUMMARY:</a:t>
            </a:r>
          </a:p>
        </p:txBody>
      </p:sp>
    </p:spTree>
    <p:extLst>
      <p:ext uri="{BB962C8B-B14F-4D97-AF65-F5344CB8AC3E}">
        <p14:creationId xmlns:p14="http://schemas.microsoft.com/office/powerpoint/2010/main" val="374560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4.4</a:t>
            </a:r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</a:p>
          <a:p>
            <a:pPr marL="0" indent="0">
              <a:buNone/>
            </a:pPr>
            <a:r>
              <a:rPr lang="en-US" sz="3200" dirty="0"/>
              <a:t>Which pair of atoms will share electrons when a bond is formed between them?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Ba and I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Br and </a:t>
            </a:r>
            <a:r>
              <a:rPr lang="en-US" sz="3200" dirty="0" err="1"/>
              <a:t>Cl</a:t>
            </a:r>
            <a:r>
              <a:rPr lang="en-US" sz="3200" dirty="0"/>
              <a:t>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K and </a:t>
            </a:r>
            <a:r>
              <a:rPr lang="en-US" sz="3200" dirty="0" err="1"/>
              <a:t>Cl</a:t>
            </a:r>
            <a:endParaRPr lang="en-US" sz="3200" dirty="0"/>
          </a:p>
          <a:p>
            <a:pPr marL="514350" lvl="0" indent="-514350">
              <a:buFont typeface="+mj-lt"/>
              <a:buAutoNum type="arabicParenR"/>
            </a:pPr>
            <a:r>
              <a:rPr lang="en-US" sz="3200" dirty="0"/>
              <a:t>Li and 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poly mean?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atomic mean?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does ion mean?</a:t>
            </a: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What are polyatomic ions? 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Why can’t you find polyatomic ions on the periodic table or table S?</a:t>
            </a: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Where are polyatomic ions located on the reference table?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b="1" dirty="0" smtClean="0"/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879600" y="3996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4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What are important suffixes to know?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“</a:t>
            </a:r>
            <a:r>
              <a:rPr lang="en-US" sz="2400" dirty="0">
                <a:solidFill>
                  <a:srgbClr val="800000"/>
                </a:solidFill>
              </a:rPr>
              <a:t>-</a:t>
            </a:r>
            <a:r>
              <a:rPr lang="en-US" sz="2400" dirty="0" err="1">
                <a:solidFill>
                  <a:srgbClr val="800000"/>
                </a:solidFill>
              </a:rPr>
              <a:t>ite</a:t>
            </a:r>
            <a:r>
              <a:rPr lang="en-US" sz="2400" dirty="0">
                <a:solidFill>
                  <a:srgbClr val="800000"/>
                </a:solidFill>
              </a:rPr>
              <a:t>” and “-ate” mean presence of oxygen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800000"/>
                </a:solidFill>
              </a:rPr>
              <a:t>“</a:t>
            </a:r>
            <a:r>
              <a:rPr lang="en-US" sz="2400" dirty="0" err="1">
                <a:solidFill>
                  <a:srgbClr val="800000"/>
                </a:solidFill>
              </a:rPr>
              <a:t>ite</a:t>
            </a:r>
            <a:r>
              <a:rPr lang="en-US" sz="2400" dirty="0">
                <a:solidFill>
                  <a:srgbClr val="800000"/>
                </a:solidFill>
              </a:rPr>
              <a:t>” means </a:t>
            </a:r>
            <a:r>
              <a:rPr lang="en-US" sz="2400" dirty="0" smtClean="0">
                <a:solidFill>
                  <a:srgbClr val="800000"/>
                </a:solidFill>
              </a:rPr>
              <a:t>__________________________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Example</a:t>
            </a:r>
            <a:r>
              <a:rPr lang="en-US" sz="2400" dirty="0">
                <a:solidFill>
                  <a:srgbClr val="800000"/>
                </a:solidFill>
              </a:rPr>
              <a:t>: ___________________________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800000"/>
                </a:solidFill>
              </a:rPr>
              <a:t>“ate” means </a:t>
            </a:r>
            <a:r>
              <a:rPr lang="en-US" sz="2400" dirty="0" smtClean="0">
                <a:solidFill>
                  <a:srgbClr val="800000"/>
                </a:solidFill>
              </a:rPr>
              <a:t>_________________________</a:t>
            </a:r>
          </a:p>
          <a:p>
            <a:pPr lvl="0">
              <a:lnSpc>
                <a:spcPct val="12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Example</a:t>
            </a:r>
            <a:r>
              <a:rPr lang="en-US" sz="2400" dirty="0">
                <a:solidFill>
                  <a:srgbClr val="800000"/>
                </a:solidFill>
              </a:rPr>
              <a:t>: __________________________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175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do we write formulas for compounds with polyatomic ions?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800000"/>
                </a:solidFill>
              </a:rPr>
              <a:t>Criss</a:t>
            </a:r>
            <a:r>
              <a:rPr lang="en-US" sz="2400" dirty="0" smtClean="0">
                <a:solidFill>
                  <a:srgbClr val="800000"/>
                </a:solidFill>
              </a:rPr>
              <a:t> Cross Method</a:t>
            </a:r>
            <a:endParaRPr lang="en-US" sz="2400" dirty="0">
              <a:solidFill>
                <a:srgbClr val="800000"/>
              </a:solidFill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2590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568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TRY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Sodium </a:t>
            </a:r>
            <a:r>
              <a:rPr lang="en-US" sz="4000" dirty="0"/>
              <a:t>and Nitrate: </a:t>
            </a:r>
          </a:p>
          <a:p>
            <a:r>
              <a:rPr lang="en-US" sz="4000" dirty="0"/>
              <a:t> </a:t>
            </a:r>
          </a:p>
          <a:p>
            <a:pPr lvl="0"/>
            <a:r>
              <a:rPr lang="en-US" sz="4000" dirty="0"/>
              <a:t>Lithium and Cyanide: </a:t>
            </a:r>
          </a:p>
          <a:p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000" dirty="0" smtClean="0"/>
              <a:t>Magnesium </a:t>
            </a:r>
            <a:r>
              <a:rPr lang="en-US" sz="4000" dirty="0"/>
              <a:t>and Chromate: </a:t>
            </a:r>
          </a:p>
          <a:p>
            <a:pPr algn="ctr"/>
            <a:endParaRPr lang="en-US" sz="4000" b="1" dirty="0" smtClean="0"/>
          </a:p>
          <a:p>
            <a:r>
              <a:rPr lang="en-US" sz="24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0915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3581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QUESTION</a:t>
            </a: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How do we write names for compounds with polyatomic ions?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</a:t>
            </a:r>
            <a:r>
              <a:rPr lang="en-US" sz="2400" dirty="0" err="1" smtClean="0">
                <a:solidFill>
                  <a:srgbClr val="800000"/>
                </a:solidFill>
              </a:rPr>
              <a:t>NaOH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algn="ctr">
              <a:lnSpc>
                <a:spcPct val="120000"/>
              </a:lnSpc>
            </a:pPr>
            <a:endParaRPr lang="en-US" sz="2400" dirty="0" smtClean="0">
              <a:solidFill>
                <a:srgbClr val="800000"/>
              </a:solidFill>
              <a:latin typeface="Candara" charset="0"/>
            </a:endParaRPr>
          </a:p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u="sng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endParaRPr lang="en-US" sz="2800" dirty="0" smtClean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1600200"/>
            <a:ext cx="0" cy="525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2400" y="1646237"/>
            <a:ext cx="518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b="1" u="sng" dirty="0" smtClean="0"/>
              <a:t>NOTES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Write Name of </a:t>
            </a:r>
            <a:r>
              <a:rPr lang="en-US" sz="2400" dirty="0" smtClean="0">
                <a:solidFill>
                  <a:srgbClr val="800000"/>
                </a:solidFill>
              </a:rPr>
              <a:t>First element (NO PREFIX)!!!</a:t>
            </a:r>
            <a:endParaRPr lang="en-US" sz="2400" dirty="0">
              <a:solidFill>
                <a:srgbClr val="800000"/>
              </a:solidFill>
            </a:endParaRP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Write Name </a:t>
            </a:r>
            <a:r>
              <a:rPr lang="en-US" sz="2400" dirty="0" smtClean="0">
                <a:solidFill>
                  <a:srgbClr val="800000"/>
                </a:solidFill>
              </a:rPr>
              <a:t>of polyatomic ion (NO PREFIX)!!!!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8425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</a:t>
            </a:r>
            <a:r>
              <a:rPr lang="en-US" sz="2400" b="1" dirty="0" smtClean="0">
                <a:solidFill>
                  <a:schemeClr val="bg1"/>
                </a:solidFill>
              </a:rPr>
              <a:t>4: </a:t>
            </a:r>
            <a:r>
              <a:rPr lang="en-US" sz="2400" b="1" dirty="0">
                <a:solidFill>
                  <a:schemeClr val="bg1"/>
                </a:solidFill>
              </a:rPr>
              <a:t>Atomic Hookups—Chemical 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4.5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How do we name and represent polyatomic ions in a chemical formula?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1447800"/>
            <a:ext cx="876299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YOU TRY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K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pPr lvl="0"/>
            <a:r>
              <a:rPr lang="en-US" sz="4000" dirty="0"/>
              <a:t>(NH</a:t>
            </a:r>
            <a:r>
              <a:rPr lang="en-US" sz="4000" baseline="-25000" dirty="0"/>
              <a:t>4</a:t>
            </a:r>
            <a:r>
              <a:rPr lang="en-US" sz="4000" dirty="0"/>
              <a:t>)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r>
              <a:rPr lang="en-US" sz="4000" dirty="0"/>
              <a:t>Al</a:t>
            </a:r>
            <a:r>
              <a:rPr lang="en-US" sz="4000" baseline="-25000" dirty="0"/>
              <a:t>2</a:t>
            </a:r>
            <a:r>
              <a:rPr lang="en-US" sz="4000" dirty="0"/>
              <a:t>(CO</a:t>
            </a:r>
            <a:r>
              <a:rPr lang="en-US" sz="4000" baseline="-25000" dirty="0"/>
              <a:t>3</a:t>
            </a:r>
            <a:r>
              <a:rPr lang="en-US" sz="4000" dirty="0"/>
              <a:t>)</a:t>
            </a:r>
            <a:r>
              <a:rPr lang="en-US" sz="4000" baseline="-25000" dirty="0"/>
              <a:t>3</a:t>
            </a:r>
            <a:r>
              <a:rPr lang="en-US" sz="4000" dirty="0"/>
              <a:t> </a:t>
            </a:r>
            <a:endParaRPr lang="en-US" sz="4000" b="1" dirty="0" smtClean="0"/>
          </a:p>
          <a:p>
            <a:r>
              <a:rPr lang="en-US" sz="2400" b="1" dirty="0" smtClean="0">
                <a:ea typeface="ＭＳ Ｐゴシック" charset="-128"/>
                <a:cs typeface="ＭＳ Ｐゴシック" charset="-128"/>
              </a:rPr>
              <a:t>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739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541</TotalTime>
  <Words>822</Words>
  <Application>Microsoft Macintosh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Notebook3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51</cp:revision>
  <dcterms:created xsi:type="dcterms:W3CDTF">2006-09-25T20:10:35Z</dcterms:created>
  <dcterms:modified xsi:type="dcterms:W3CDTF">2016-01-07T02:43:20Z</dcterms:modified>
</cp:coreProperties>
</file>