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58" r:id="rId2"/>
    <p:sldId id="260" r:id="rId3"/>
    <p:sldId id="259" r:id="rId4"/>
    <p:sldId id="288" r:id="rId5"/>
    <p:sldId id="289" r:id="rId6"/>
    <p:sldId id="290" r:id="rId7"/>
    <p:sldId id="295" r:id="rId8"/>
    <p:sldId id="296" r:id="rId9"/>
    <p:sldId id="278" r:id="rId10"/>
    <p:sldId id="297" r:id="rId11"/>
    <p:sldId id="302" r:id="rId12"/>
    <p:sldId id="271" r:id="rId13"/>
    <p:sldId id="298" r:id="rId14"/>
    <p:sldId id="299" r:id="rId15"/>
    <p:sldId id="300" r:id="rId16"/>
    <p:sldId id="301" r:id="rId17"/>
    <p:sldId id="269" r:id="rId18"/>
    <p:sldId id="270" r:id="rId19"/>
    <p:sldId id="272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83B3E07-FDBD-EE40-A897-AA05B334E4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80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B3E07-FDBD-EE40-A897-AA05B334E43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81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B543BEA5-6360-6C4A-8BFC-3EE9A044846B}" type="datetime1">
              <a:rPr lang="en-US"/>
              <a:pPr/>
              <a:t>1/13/16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781DB4F4-7837-AD47-84A3-80EF370C4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DD34C1-C52F-DF4E-9C4C-243D20234432}" type="datetime1">
              <a:rPr lang="en-US"/>
              <a:pPr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94493-31C1-8F47-9E0D-E184DA9FFC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3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AF1B95-E7F6-FC49-9D2D-048B010BC9B2}" type="datetime1">
              <a:rPr lang="en-US"/>
              <a:pPr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EEC1FF-55E6-5A41-A3B1-19578F117B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84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C07176-31FF-3241-A93A-94AFBDAD4DB7}" type="datetime1">
              <a:rPr lang="en-US"/>
              <a:pPr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4674C-5202-3E40-9772-A7D37FE15E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04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5319BA-C77F-4A4B-8B30-7A0BE48DBFE2}" type="datetime1">
              <a:rPr lang="en-US"/>
              <a:pPr/>
              <a:t>1/13/16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EA261-8B83-E242-9CCA-0FDDCC04A9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5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A03B73-7EDE-FF4A-83B9-99CF93774E83}" type="datetime1">
              <a:rPr lang="en-US"/>
              <a:pPr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140BE-EF2C-B44B-8DC2-8322FE3EDA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3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820607-DC27-C745-A573-5ED974F05F27}" type="datetime1">
              <a:rPr lang="en-US"/>
              <a:pPr/>
              <a:t>1/13/16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8B0BD-98FB-704C-9644-9DBA62ACF3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56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1EBCE1-D11C-BA4A-B789-0FDA296A1433}" type="datetime1">
              <a:rPr lang="en-US"/>
              <a:pPr/>
              <a:t>1/13/16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1EA0F-8545-774A-AA04-008293ED5E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0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5A5E34-3E1F-EC41-8C5D-3F920576CBE0}" type="datetime1">
              <a:rPr lang="en-US"/>
              <a:pPr/>
              <a:t>1/13/16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8B19F-A122-2A47-AAA5-DCE04E6AA3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1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89FBE8-4CFD-2446-9EA5-BDC20A501ECD}" type="datetime1">
              <a:rPr lang="en-US"/>
              <a:pPr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E8B86-F344-EE44-ABD6-67ADD82382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4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F628D4-63C3-4141-A484-EA3E7A80E592}" type="datetime1">
              <a:rPr lang="en-US"/>
              <a:pPr/>
              <a:t>1/13/16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98CFD-3662-3F4F-BA81-999A81F467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2205D52-C5AC-7447-BBFB-A63E43A1E4C5}" type="datetime1">
              <a:rPr lang="en-US"/>
              <a:pPr/>
              <a:t>1/13/16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CFF51C7-3632-2D48-B841-D7DE931138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4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609600"/>
            <a:ext cx="7296150" cy="3806092"/>
          </a:xfrm>
        </p:spPr>
        <p:txBody>
          <a:bodyPr>
            <a:normAutofit lnSpcReduction="10000"/>
          </a:bodyPr>
          <a:lstStyle/>
          <a:p>
            <a:pPr algn="l" eaLnBrk="1" hangingPunct="1"/>
            <a:r>
              <a:rPr lang="en-US" sz="3400" b="1" u="sng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DATE: </a:t>
            </a:r>
            <a:endParaRPr lang="en-US" sz="3400" dirty="0" smtClean="0">
              <a:solidFill>
                <a:srgbClr val="000000"/>
              </a:solidFill>
              <a:latin typeface="Andy"/>
              <a:ea typeface="ＭＳ Ｐゴシック" charset="-128"/>
              <a:cs typeface="Andy"/>
            </a:endParaRPr>
          </a:p>
          <a:p>
            <a:pPr algn="l"/>
            <a:r>
              <a:rPr lang="en-US" sz="3400" b="1" u="sng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TOPIC/ Objective</a:t>
            </a:r>
            <a:r>
              <a:rPr lang="en-US" sz="3400" b="1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: </a:t>
            </a:r>
            <a:r>
              <a:rPr lang="en-US" sz="3600" dirty="0" smtClean="0"/>
              <a:t>I will distinguish between types of ions and atoms</a:t>
            </a:r>
          </a:p>
          <a:p>
            <a:pPr algn="l"/>
            <a:r>
              <a:rPr lang="en-US" sz="3700" b="1" u="sng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Essential question</a:t>
            </a:r>
            <a:r>
              <a:rPr lang="en-US" sz="3700" b="1" dirty="0" smtClean="0">
                <a:solidFill>
                  <a:srgbClr val="FF0000"/>
                </a:solidFill>
                <a:latin typeface="Stencil"/>
                <a:ea typeface="ＭＳ Ｐゴシック" charset="-128"/>
                <a:cs typeface="Stencil"/>
              </a:rPr>
              <a:t>:</a:t>
            </a:r>
            <a:r>
              <a:rPr lang="en-US" sz="3700" dirty="0" smtClean="0">
                <a:latin typeface="Stencil"/>
                <a:ea typeface="ＭＳ Ｐゴシック" charset="-128"/>
                <a:cs typeface="Stencil"/>
              </a:rPr>
              <a:t> </a:t>
            </a:r>
            <a:r>
              <a:rPr lang="en-US" sz="3600" dirty="0" smtClean="0"/>
              <a:t>How can we distinguish between ions and atoms?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4</a:t>
            </a:r>
            <a:r>
              <a:rPr lang="en-US" sz="6000" b="1" dirty="0" smtClean="0">
                <a:solidFill>
                  <a:schemeClr val="bg1"/>
                </a:solidFill>
              </a:rPr>
              <a:t>.1</a:t>
            </a:r>
            <a:endParaRPr lang="en-US" sz="6000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  <a:solidFill>
              <a:srgbClr val="8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Introduction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Mini-Lesson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Summary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Work Period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tx2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Exit Slip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800000"/>
                  </a:solidFill>
                </a:rPr>
                <a:t>Do Now</a:t>
              </a:r>
              <a:endParaRPr lang="en-US" dirty="0">
                <a:solidFill>
                  <a:srgbClr val="800000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Complete Do Now Slip.</a:t>
            </a:r>
          </a:p>
          <a:p>
            <a:pPr algn="l"/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You have </a:t>
            </a:r>
            <a:r>
              <a:rPr lang="en-US" sz="5100" b="1" dirty="0">
                <a:solidFill>
                  <a:srgbClr val="800000"/>
                </a:solidFill>
                <a:latin typeface="Corbel"/>
                <a:cs typeface="Corbel"/>
              </a:rPr>
              <a:t>5</a:t>
            </a:r>
            <a:r>
              <a:rPr lang="en-US" sz="5100" b="1" dirty="0" smtClean="0">
                <a:solidFill>
                  <a:srgbClr val="800000"/>
                </a:solidFill>
                <a:latin typeface="Corbel"/>
                <a:cs typeface="Corbel"/>
              </a:rPr>
              <a:t> minutes.</a:t>
            </a:r>
          </a:p>
        </p:txBody>
      </p:sp>
    </p:spTree>
    <p:extLst>
      <p:ext uri="{BB962C8B-B14F-4D97-AF65-F5344CB8AC3E}">
        <p14:creationId xmlns:p14="http://schemas.microsoft.com/office/powerpoint/2010/main" val="67057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1/13/16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4</a:t>
            </a:r>
            <a:r>
              <a:rPr lang="en-US" sz="6000" b="1" dirty="0" smtClean="0">
                <a:solidFill>
                  <a:schemeClr val="bg1"/>
                </a:solidFill>
              </a:rPr>
              <a:t>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49800" y="1739880"/>
            <a:ext cx="91937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    YOU TRY:</a:t>
            </a:r>
            <a:endParaRPr lang="en-US" sz="4400" i="1" dirty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r>
              <a:rPr lang="en-US" sz="3600" b="1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sz="3000" b="1" dirty="0" smtClean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027260"/>
              </p:ext>
            </p:extLst>
          </p:nvPr>
        </p:nvGraphicFramePr>
        <p:xfrm>
          <a:off x="990600" y="2514600"/>
          <a:ext cx="7605836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Document" r:id="rId3" imgW="6819900" imgH="3416300" progId="Word.Document.12">
                  <p:embed/>
                </p:oleObj>
              </mc:Choice>
              <mc:Fallback>
                <p:oleObj name="Document" r:id="rId3" imgW="6819900" imgH="341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2514600"/>
                        <a:ext cx="7605836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944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1/13/16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4</a:t>
            </a:r>
            <a:r>
              <a:rPr lang="en-US" sz="6000" b="1" dirty="0" smtClean="0">
                <a:solidFill>
                  <a:schemeClr val="bg1"/>
                </a:solidFill>
              </a:rPr>
              <a:t>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49800" y="1739880"/>
            <a:ext cx="919379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    FREE-WRITE</a:t>
            </a:r>
          </a:p>
          <a:p>
            <a:r>
              <a:rPr lang="en-US" sz="4000" b="1" i="1" dirty="0" smtClean="0"/>
              <a:t>     Title: Ions </a:t>
            </a:r>
            <a:r>
              <a:rPr lang="en-US" sz="4000" b="1" i="1" dirty="0" err="1" smtClean="0"/>
              <a:t>Freewrite</a:t>
            </a:r>
            <a:r>
              <a:rPr lang="en-US" sz="4000" b="1" i="1" dirty="0" smtClean="0"/>
              <a:t> (</a:t>
            </a:r>
            <a:r>
              <a:rPr lang="en-US" sz="4000" b="1" i="1" dirty="0" err="1" smtClean="0"/>
              <a:t>pg</a:t>
            </a:r>
            <a:r>
              <a:rPr lang="en-US" sz="4000" b="1" i="1" dirty="0" smtClean="0"/>
              <a:t> _____)</a:t>
            </a:r>
          </a:p>
          <a:p>
            <a:pPr algn="ctr"/>
            <a:r>
              <a:rPr lang="en-US" sz="4000" b="1" i="1" dirty="0" smtClean="0"/>
              <a:t>Explain what the cartoon means. </a:t>
            </a:r>
            <a:endParaRPr lang="en-US" sz="2800" dirty="0" smtClean="0"/>
          </a:p>
          <a:p>
            <a:r>
              <a:rPr lang="en-US" sz="3600" b="1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sz="30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733799"/>
            <a:ext cx="8382000" cy="284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1/13/16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12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SAMPLE QUESTION #1:</a:t>
            </a:r>
          </a:p>
          <a:p>
            <a:pPr marL="0" indent="0"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Raise your finger corresponding to answer choice:</a:t>
            </a:r>
          </a:p>
          <a:p>
            <a:pPr marL="0" indent="0">
              <a:buNone/>
            </a:pPr>
            <a:r>
              <a:rPr lang="en-US" sz="3200" dirty="0"/>
              <a:t>What is the total number of valence electrons in an ion of boron in the ground state?</a:t>
            </a:r>
          </a:p>
          <a:p>
            <a:pPr marL="514350" indent="-514350">
              <a:buAutoNum type="alphaUcParenR"/>
            </a:pPr>
            <a:r>
              <a:rPr lang="en-US" sz="3200" dirty="0" smtClean="0"/>
              <a:t>8</a:t>
            </a:r>
            <a:r>
              <a:rPr lang="en-US" sz="3200" dirty="0"/>
              <a:t>		</a:t>
            </a:r>
            <a:endParaRPr lang="en-US" sz="3200" dirty="0" smtClean="0"/>
          </a:p>
          <a:p>
            <a:pPr marL="514350" indent="-514350">
              <a:buAutoNum type="alphaUcParenR"/>
            </a:pPr>
            <a:r>
              <a:rPr lang="en-US" sz="3200" dirty="0" smtClean="0"/>
              <a:t>2</a:t>
            </a:r>
            <a:r>
              <a:rPr lang="en-US" sz="3200" dirty="0"/>
              <a:t>		</a:t>
            </a:r>
            <a:endParaRPr lang="en-US" sz="3200" dirty="0" smtClean="0"/>
          </a:p>
          <a:p>
            <a:pPr marL="514350" indent="-514350">
              <a:buAutoNum type="alphaUcParenR"/>
            </a:pPr>
            <a:r>
              <a:rPr lang="en-US" sz="3200" dirty="0" smtClean="0"/>
              <a:t>5</a:t>
            </a:r>
            <a:r>
              <a:rPr lang="en-US" sz="3200" dirty="0"/>
              <a:t>		</a:t>
            </a:r>
            <a:endParaRPr lang="en-US" sz="3200" dirty="0" smtClean="0"/>
          </a:p>
          <a:p>
            <a:pPr marL="514350" indent="-514350">
              <a:buAutoNum type="alphaUcParenR"/>
            </a:pPr>
            <a:r>
              <a:rPr lang="en-US" sz="3200" dirty="0" smtClean="0"/>
              <a:t>3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Which particle has the same electron configuration as a calcium ion?</a:t>
            </a:r>
          </a:p>
          <a:p>
            <a:r>
              <a:rPr lang="en-US" sz="3200" dirty="0" smtClean="0"/>
              <a:t>A) fluoride ion	B) sodium ion		C) potassium atom		D) argon atom</a:t>
            </a:r>
          </a:p>
          <a:p>
            <a:r>
              <a:rPr lang="en-US" sz="3200" dirty="0" smtClean="0"/>
              <a:t> </a:t>
            </a:r>
          </a:p>
          <a:p>
            <a:r>
              <a:rPr lang="en-US" sz="3200" dirty="0" smtClean="0"/>
              <a:t> </a:t>
            </a:r>
          </a:p>
          <a:p>
            <a:r>
              <a:rPr lang="en-US" sz="3200" dirty="0" smtClean="0"/>
              <a:t>What is the net charge of an ion that has 13 protons, 12 neutrons, and 10 electrons?</a:t>
            </a:r>
          </a:p>
          <a:p>
            <a:r>
              <a:rPr lang="en-US" sz="3200" dirty="0" smtClean="0"/>
              <a:t>A)  +1		B) +3		C) -1		D) -3</a:t>
            </a:r>
          </a:p>
          <a:p>
            <a:r>
              <a:rPr lang="en-US" sz="3200" dirty="0" smtClean="0"/>
              <a:t> </a:t>
            </a:r>
          </a:p>
          <a:p>
            <a:r>
              <a:rPr lang="en-US" sz="3200" dirty="0" smtClean="0"/>
              <a:t>Which electron configuration is correct for a sodium ion?</a:t>
            </a:r>
          </a:p>
          <a:p>
            <a:pPr lvl="0"/>
            <a:r>
              <a:rPr lang="en-US" sz="3200" dirty="0" smtClean="0"/>
              <a:t>2–7     B) 2–8     C) 2–8–1     D) 2–8–2</a:t>
            </a:r>
          </a:p>
          <a:p>
            <a:r>
              <a:rPr lang="en-US" sz="3200" dirty="0" smtClean="0"/>
              <a:t> </a:t>
            </a:r>
          </a:p>
          <a:p>
            <a:r>
              <a:rPr lang="en-US" sz="3200" dirty="0" smtClean="0"/>
              <a:t>Compared to a calcium atom, the calcium ion Ca</a:t>
            </a:r>
            <a:r>
              <a:rPr lang="en-US" sz="3200" baseline="30000" dirty="0" smtClean="0"/>
              <a:t>2+</a:t>
            </a:r>
            <a:r>
              <a:rPr lang="en-US" sz="3200" dirty="0" smtClean="0"/>
              <a:t> has</a:t>
            </a:r>
          </a:p>
          <a:p>
            <a:pPr lvl="0"/>
            <a:r>
              <a:rPr lang="en-US" sz="3200" dirty="0" smtClean="0"/>
              <a:t>more protons   B)  fewer protons     C) more electrons    D)  fewer electrons</a:t>
            </a:r>
          </a:p>
          <a:p>
            <a:pPr marL="0" indent="0">
              <a:buNone/>
            </a:pPr>
            <a:endParaRPr lang="en-US" sz="3000" i="1" dirty="0" smtClean="0">
              <a:solidFill>
                <a:srgbClr val="FF0000"/>
              </a:solidFill>
            </a:endParaRPr>
          </a:p>
          <a:p>
            <a:pPr algn="ctr"/>
            <a:endParaRPr lang="en-US" sz="32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 marL="0" indent="0">
              <a:buNone/>
            </a:pP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4</a:t>
            </a:r>
            <a:r>
              <a:rPr lang="en-US" sz="6000" b="1" dirty="0" smtClean="0">
                <a:solidFill>
                  <a:schemeClr val="bg1"/>
                </a:solidFill>
              </a:rPr>
              <a:t>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</p:spTree>
    <p:extLst>
      <p:ext uri="{BB962C8B-B14F-4D97-AF65-F5344CB8AC3E}">
        <p14:creationId xmlns:p14="http://schemas.microsoft.com/office/powerpoint/2010/main" val="411286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1/13/16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13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SAMPLE QUESTION #2:</a:t>
            </a:r>
          </a:p>
          <a:p>
            <a:pPr marL="0" indent="0"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Raise your finger corresponding to answer choice:</a:t>
            </a:r>
          </a:p>
          <a:p>
            <a:pPr marL="0" indent="0">
              <a:buNone/>
            </a:pPr>
            <a:r>
              <a:rPr lang="en-US" sz="3200" dirty="0"/>
              <a:t>Which particle has the same electron configuration as a calcium ion?</a:t>
            </a:r>
          </a:p>
          <a:p>
            <a:pPr marL="514350" indent="-514350">
              <a:buAutoNum type="alphaUcParenR"/>
            </a:pPr>
            <a:r>
              <a:rPr lang="en-US" sz="3200" dirty="0" smtClean="0"/>
              <a:t>fluoride </a:t>
            </a:r>
            <a:r>
              <a:rPr lang="en-US" sz="3200" dirty="0"/>
              <a:t>ion	</a:t>
            </a:r>
            <a:endParaRPr lang="en-US" sz="3200" dirty="0" smtClean="0"/>
          </a:p>
          <a:p>
            <a:pPr marL="514350" indent="-514350">
              <a:buAutoNum type="alphaUcParenR"/>
            </a:pPr>
            <a:r>
              <a:rPr lang="en-US" sz="3200" dirty="0" smtClean="0"/>
              <a:t>sodium </a:t>
            </a:r>
            <a:r>
              <a:rPr lang="en-US" sz="3200" dirty="0"/>
              <a:t>ion		</a:t>
            </a:r>
            <a:endParaRPr lang="en-US" sz="3200" dirty="0" smtClean="0"/>
          </a:p>
          <a:p>
            <a:pPr marL="514350" indent="-514350">
              <a:buAutoNum type="alphaUcParenR"/>
            </a:pPr>
            <a:r>
              <a:rPr lang="en-US" sz="3200" dirty="0" smtClean="0"/>
              <a:t>potassium </a:t>
            </a:r>
            <a:r>
              <a:rPr lang="en-US" sz="3200" dirty="0"/>
              <a:t>atom		</a:t>
            </a:r>
            <a:endParaRPr lang="en-US" sz="3200" dirty="0" smtClean="0"/>
          </a:p>
          <a:p>
            <a:pPr marL="514350" indent="-514350">
              <a:buAutoNum type="alphaUcParenR"/>
            </a:pPr>
            <a:r>
              <a:rPr lang="en-US" sz="3200" dirty="0" smtClean="0"/>
              <a:t>argon atom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4</a:t>
            </a:r>
            <a:r>
              <a:rPr lang="en-US" sz="6000" b="1" dirty="0" smtClean="0">
                <a:solidFill>
                  <a:schemeClr val="bg1"/>
                </a:solidFill>
              </a:rPr>
              <a:t>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</p:spTree>
    <p:extLst>
      <p:ext uri="{BB962C8B-B14F-4D97-AF65-F5344CB8AC3E}">
        <p14:creationId xmlns:p14="http://schemas.microsoft.com/office/powerpoint/2010/main" val="1749524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1/13/16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14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SAMPLE QUESTION #3:</a:t>
            </a:r>
          </a:p>
          <a:p>
            <a:pPr marL="0" indent="0"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Raise your finger corresponding to answer choice:</a:t>
            </a:r>
          </a:p>
          <a:p>
            <a:pPr marL="0" indent="0">
              <a:buNone/>
            </a:pPr>
            <a:r>
              <a:rPr lang="en-US" sz="3200" dirty="0" smtClean="0"/>
              <a:t>What </a:t>
            </a:r>
            <a:r>
              <a:rPr lang="en-US" sz="3200" dirty="0"/>
              <a:t>is the net charge of an ion that has 13 protons, 12 neutrons, and 10 electrons?</a:t>
            </a:r>
          </a:p>
          <a:p>
            <a:pPr marL="514350" indent="-514350">
              <a:buAutoNum type="alphaUcParenR"/>
            </a:pPr>
            <a:r>
              <a:rPr lang="en-US" sz="3200" dirty="0" smtClean="0"/>
              <a:t>+</a:t>
            </a:r>
            <a:r>
              <a:rPr lang="en-US" sz="3200" dirty="0"/>
              <a:t>1		</a:t>
            </a:r>
            <a:endParaRPr lang="en-US" sz="3200" dirty="0" smtClean="0"/>
          </a:p>
          <a:p>
            <a:pPr marL="514350" indent="-514350">
              <a:buAutoNum type="alphaUcParenR"/>
            </a:pPr>
            <a:r>
              <a:rPr lang="en-US" sz="3200" dirty="0" smtClean="0"/>
              <a:t>+</a:t>
            </a:r>
            <a:r>
              <a:rPr lang="en-US" sz="3200" dirty="0"/>
              <a:t>3		</a:t>
            </a:r>
            <a:endParaRPr lang="en-US" sz="3200" dirty="0" smtClean="0"/>
          </a:p>
          <a:p>
            <a:pPr marL="514350" indent="-514350">
              <a:buAutoNum type="alphaUcParenR"/>
            </a:pPr>
            <a:r>
              <a:rPr lang="en-US" sz="3200" dirty="0" smtClean="0"/>
              <a:t>-</a:t>
            </a:r>
            <a:r>
              <a:rPr lang="en-US" sz="3200" dirty="0"/>
              <a:t>1		</a:t>
            </a:r>
            <a:endParaRPr lang="en-US" sz="3200" dirty="0" smtClean="0"/>
          </a:p>
          <a:p>
            <a:pPr marL="514350" indent="-514350">
              <a:buAutoNum type="alphaUcParenR"/>
            </a:pPr>
            <a:r>
              <a:rPr lang="en-US" sz="3200" dirty="0" smtClean="0"/>
              <a:t>-</a:t>
            </a:r>
            <a:r>
              <a:rPr lang="en-US" sz="3200" dirty="0"/>
              <a:t>3</a:t>
            </a: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4</a:t>
            </a:r>
            <a:r>
              <a:rPr lang="en-US" sz="6000" b="1" dirty="0" smtClean="0">
                <a:solidFill>
                  <a:schemeClr val="bg1"/>
                </a:solidFill>
              </a:rPr>
              <a:t>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</p:spTree>
    <p:extLst>
      <p:ext uri="{BB962C8B-B14F-4D97-AF65-F5344CB8AC3E}">
        <p14:creationId xmlns:p14="http://schemas.microsoft.com/office/powerpoint/2010/main" val="1610215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1/13/16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15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SAMPLE QUESTION #4:</a:t>
            </a:r>
          </a:p>
          <a:p>
            <a:pPr marL="0" indent="0"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Raise your finger corresponding to answer choice:</a:t>
            </a:r>
          </a:p>
          <a:p>
            <a:pPr marL="0" indent="0">
              <a:buNone/>
            </a:pPr>
            <a:r>
              <a:rPr lang="en-US" sz="3200" dirty="0"/>
              <a:t>Which electron configuration is correct for a sodium ion?</a:t>
            </a:r>
          </a:p>
          <a:p>
            <a:pPr marL="514350" lvl="0" indent="-514350">
              <a:buAutoNum type="alphaUcParenR"/>
            </a:pPr>
            <a:r>
              <a:rPr lang="en-US" sz="3200" dirty="0" smtClean="0"/>
              <a:t>2</a:t>
            </a:r>
            <a:r>
              <a:rPr lang="en-US" sz="3200" dirty="0"/>
              <a:t>–7     </a:t>
            </a:r>
            <a:endParaRPr lang="en-US" sz="3200" dirty="0" smtClean="0"/>
          </a:p>
          <a:p>
            <a:pPr marL="514350" lvl="0" indent="-514350">
              <a:buAutoNum type="alphaUcParenR"/>
            </a:pPr>
            <a:r>
              <a:rPr lang="en-US" sz="3200" dirty="0" smtClean="0"/>
              <a:t>2</a:t>
            </a:r>
            <a:r>
              <a:rPr lang="en-US" sz="3200" dirty="0"/>
              <a:t>–8     </a:t>
            </a:r>
            <a:endParaRPr lang="en-US" sz="3200" dirty="0" smtClean="0"/>
          </a:p>
          <a:p>
            <a:pPr marL="514350" lvl="0" indent="-514350">
              <a:buAutoNum type="alphaUcParenR"/>
            </a:pPr>
            <a:r>
              <a:rPr lang="en-US" sz="3200" dirty="0" smtClean="0"/>
              <a:t>2</a:t>
            </a:r>
            <a:r>
              <a:rPr lang="en-US" sz="3200" dirty="0"/>
              <a:t>–8–1     </a:t>
            </a:r>
            <a:endParaRPr lang="en-US" sz="3200" dirty="0" smtClean="0"/>
          </a:p>
          <a:p>
            <a:pPr marL="514350" lvl="0" indent="-514350">
              <a:buAutoNum type="alphaUcParenR"/>
            </a:pPr>
            <a:r>
              <a:rPr lang="en-US" sz="3200" dirty="0" smtClean="0"/>
              <a:t>2</a:t>
            </a:r>
            <a:r>
              <a:rPr lang="en-US" sz="3200" dirty="0"/>
              <a:t>–8–</a:t>
            </a:r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4</a:t>
            </a:r>
            <a:r>
              <a:rPr lang="en-US" sz="6000" b="1" dirty="0" smtClean="0">
                <a:solidFill>
                  <a:schemeClr val="bg1"/>
                </a:solidFill>
              </a:rPr>
              <a:t>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</p:spTree>
    <p:extLst>
      <p:ext uri="{BB962C8B-B14F-4D97-AF65-F5344CB8AC3E}">
        <p14:creationId xmlns:p14="http://schemas.microsoft.com/office/powerpoint/2010/main" val="3786339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1/13/16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16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SAMPLE QUESTION #4:</a:t>
            </a:r>
          </a:p>
          <a:p>
            <a:pPr marL="0" indent="0">
              <a:buNone/>
            </a:pPr>
            <a:r>
              <a:rPr lang="en-US" sz="3000" i="1" dirty="0" smtClean="0">
                <a:solidFill>
                  <a:srgbClr val="FF0000"/>
                </a:solidFill>
              </a:rPr>
              <a:t>Raise your finger corresponding to answer choice:</a:t>
            </a:r>
          </a:p>
          <a:p>
            <a:pPr marL="0" indent="0">
              <a:buNone/>
            </a:pPr>
            <a:r>
              <a:rPr lang="en-US" sz="3200" dirty="0" smtClean="0"/>
              <a:t>Compared </a:t>
            </a:r>
            <a:r>
              <a:rPr lang="en-US" sz="3200" dirty="0"/>
              <a:t>to a calcium atom, the calcium ion Ca</a:t>
            </a:r>
            <a:r>
              <a:rPr lang="en-US" sz="3200" baseline="30000" dirty="0"/>
              <a:t>2+</a:t>
            </a:r>
            <a:r>
              <a:rPr lang="en-US" sz="3200" dirty="0"/>
              <a:t> has</a:t>
            </a:r>
          </a:p>
          <a:p>
            <a:pPr marL="514350" lvl="0" indent="-514350">
              <a:buAutoNum type="alphaUcParenR"/>
            </a:pPr>
            <a:r>
              <a:rPr lang="en-US" sz="3200" dirty="0" smtClean="0"/>
              <a:t>more </a:t>
            </a:r>
            <a:r>
              <a:rPr lang="en-US" sz="3200" dirty="0"/>
              <a:t>protons   </a:t>
            </a:r>
            <a:endParaRPr lang="en-US" sz="3200" dirty="0" smtClean="0"/>
          </a:p>
          <a:p>
            <a:pPr marL="514350" lvl="0" indent="-514350">
              <a:buAutoNum type="alphaUcParenR"/>
            </a:pPr>
            <a:r>
              <a:rPr lang="en-US" sz="3200" dirty="0" smtClean="0"/>
              <a:t>fewer </a:t>
            </a:r>
            <a:r>
              <a:rPr lang="en-US" sz="3200" dirty="0"/>
              <a:t>protons     </a:t>
            </a:r>
            <a:endParaRPr lang="en-US" sz="3200" dirty="0" smtClean="0"/>
          </a:p>
          <a:p>
            <a:pPr marL="514350" lvl="0" indent="-514350">
              <a:buAutoNum type="alphaUcParenR"/>
            </a:pPr>
            <a:r>
              <a:rPr lang="en-US" sz="3200" dirty="0" smtClean="0"/>
              <a:t>more </a:t>
            </a:r>
            <a:r>
              <a:rPr lang="en-US" sz="3200" dirty="0"/>
              <a:t>electrons    </a:t>
            </a:r>
            <a:endParaRPr lang="en-US" sz="3200" dirty="0" smtClean="0"/>
          </a:p>
          <a:p>
            <a:pPr marL="514350" lvl="0" indent="-514350">
              <a:buAutoNum type="alphaUcParenR"/>
            </a:pPr>
            <a:r>
              <a:rPr lang="en-US" sz="3200" dirty="0" smtClean="0"/>
              <a:t>fewer </a:t>
            </a:r>
            <a:r>
              <a:rPr lang="en-US" sz="3200" dirty="0"/>
              <a:t>electrons</a:t>
            </a:r>
          </a:p>
          <a:p>
            <a:pPr marL="0" indent="0">
              <a:buNone/>
            </a:pPr>
            <a:endParaRPr lang="en-US" sz="3000" i="1" dirty="0">
              <a:solidFill>
                <a:srgbClr val="FF0000"/>
              </a:solidFill>
            </a:endParaRPr>
          </a:p>
          <a:p>
            <a:pPr algn="ctr"/>
            <a:endParaRPr lang="en-US" sz="3200" dirty="0">
              <a:solidFill>
                <a:srgbClr val="475BCD"/>
              </a:solidFill>
              <a:latin typeface="Stencil"/>
              <a:cs typeface="Stencil"/>
            </a:endParaRPr>
          </a:p>
          <a:p>
            <a:pPr marL="0" indent="0">
              <a:buNone/>
            </a:pPr>
            <a:endParaRPr lang="en-US" sz="3200" b="1" u="sng" dirty="0"/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4</a:t>
            </a:r>
            <a:r>
              <a:rPr lang="en-US" sz="6000" b="1" dirty="0" smtClean="0">
                <a:solidFill>
                  <a:schemeClr val="bg1"/>
                </a:solidFill>
              </a:rPr>
              <a:t>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</p:spTree>
    <p:extLst>
      <p:ext uri="{BB962C8B-B14F-4D97-AF65-F5344CB8AC3E}">
        <p14:creationId xmlns:p14="http://schemas.microsoft.com/office/powerpoint/2010/main" val="3504564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1/13/16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17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2895600" cy="31543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b="1" u="sng" dirty="0" smtClean="0">
              <a:solidFill>
                <a:srgbClr val="800000"/>
              </a:solidFill>
            </a:endParaRPr>
          </a:p>
          <a:p>
            <a:pPr marL="0" lv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Two questions I have are…</a:t>
            </a:r>
            <a:endParaRPr lang="en-US" sz="2400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4</a:t>
            </a:r>
            <a:r>
              <a:rPr lang="en-US" sz="6000" b="1" dirty="0" smtClean="0">
                <a:solidFill>
                  <a:schemeClr val="bg1"/>
                </a:solidFill>
              </a:rPr>
              <a:t>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352800" y="1600200"/>
            <a:ext cx="0" cy="3276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05200" y="1646237"/>
            <a:ext cx="5638800" cy="315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1.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2. 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57200" y="4876800"/>
            <a:ext cx="8686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33400" y="4953001"/>
            <a:ext cx="8610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SUMMARY:</a:t>
            </a:r>
          </a:p>
        </p:txBody>
      </p:sp>
    </p:spTree>
    <p:extLst>
      <p:ext uri="{BB962C8B-B14F-4D97-AF65-F5344CB8AC3E}">
        <p14:creationId xmlns:p14="http://schemas.microsoft.com/office/powerpoint/2010/main" val="3745603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1/13/16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18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HOMEWORK:</a:t>
            </a:r>
          </a:p>
          <a:p>
            <a:endParaRPr lang="en-US" sz="2600" dirty="0" smtClean="0"/>
          </a:p>
          <a:p>
            <a:r>
              <a:rPr lang="en-US" sz="2600" dirty="0" smtClean="0"/>
              <a:t>Finish classwork of 4.1</a:t>
            </a:r>
          </a:p>
          <a:p>
            <a:endParaRPr lang="en-US" sz="2600" dirty="0" smtClean="0"/>
          </a:p>
          <a:p>
            <a:r>
              <a:rPr lang="en-US" sz="2600" dirty="0" smtClean="0"/>
              <a:t>Write a summary of today’s lesson</a:t>
            </a:r>
          </a:p>
          <a:p>
            <a:endParaRPr lang="en-US" sz="2600" dirty="0" smtClean="0"/>
          </a:p>
          <a:p>
            <a:r>
              <a:rPr lang="en-US" sz="2600" dirty="0" smtClean="0"/>
              <a:t>Create two questions</a:t>
            </a:r>
          </a:p>
          <a:p>
            <a:endParaRPr lang="en-US" sz="2600" dirty="0" smtClean="0"/>
          </a:p>
          <a:p>
            <a:r>
              <a:rPr lang="en-US" sz="2600" dirty="0" smtClean="0"/>
              <a:t>Highlight important information from the lesson</a:t>
            </a:r>
            <a:endParaRPr lang="en-US" sz="2600" dirty="0"/>
          </a:p>
          <a:p>
            <a:pPr marL="0" indent="0">
              <a:buNone/>
            </a:pPr>
            <a:endParaRPr lang="en-US" sz="34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4</a:t>
            </a:r>
            <a:r>
              <a:rPr lang="en-US" sz="6000" b="1" dirty="0" smtClean="0">
                <a:solidFill>
                  <a:schemeClr val="bg1"/>
                </a:solidFill>
              </a:rPr>
              <a:t>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</p:spTree>
    <p:extLst>
      <p:ext uri="{BB962C8B-B14F-4D97-AF65-F5344CB8AC3E}">
        <p14:creationId xmlns:p14="http://schemas.microsoft.com/office/powerpoint/2010/main" val="25574074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1/13/16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19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51037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EXIT SLIP</a:t>
            </a:r>
          </a:p>
          <a:p>
            <a:pPr marL="0" indent="0">
              <a:buNone/>
            </a:pPr>
            <a:r>
              <a:rPr lang="en-US" sz="32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 marL="0" indent="0">
              <a:buNone/>
            </a:pPr>
            <a:endParaRPr lang="en-US" sz="32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4</a:t>
            </a:r>
            <a:r>
              <a:rPr lang="en-US" sz="6000" b="1" dirty="0" smtClean="0">
                <a:solidFill>
                  <a:schemeClr val="bg1"/>
                </a:solidFill>
              </a:rPr>
              <a:t>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</p:spTree>
    <p:extLst>
      <p:ext uri="{BB962C8B-B14F-4D97-AF65-F5344CB8AC3E}">
        <p14:creationId xmlns:p14="http://schemas.microsoft.com/office/powerpoint/2010/main" val="418214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1/13/16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2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u="sng" dirty="0" smtClean="0"/>
              <a:t>DO NOW </a:t>
            </a:r>
          </a:p>
          <a:p>
            <a:pPr marL="0" indent="0"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Raise </a:t>
            </a:r>
            <a:r>
              <a:rPr lang="en-US" sz="2800" i="1" dirty="0">
                <a:solidFill>
                  <a:srgbClr val="FF0000"/>
                </a:solidFill>
              </a:rPr>
              <a:t>your finger corresponding to answer choice</a:t>
            </a:r>
            <a:r>
              <a:rPr lang="en-US" sz="2800" i="1" dirty="0" smtClean="0">
                <a:solidFill>
                  <a:srgbClr val="FF0000"/>
                </a:solidFill>
              </a:rPr>
              <a:t>:</a:t>
            </a:r>
            <a:endParaRPr lang="en-US" sz="2800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sz="3000" dirty="0" smtClean="0"/>
              <a:t>An </a:t>
            </a:r>
            <a:r>
              <a:rPr lang="en-US" sz="3000" dirty="0"/>
              <a:t>atom of an element contains 20 protons, 20 neutrons, and 20 electrons. The element is 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arenR"/>
            </a:pPr>
            <a:r>
              <a:rPr lang="en-US" sz="3000" dirty="0"/>
              <a:t>an alkali metal 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arenR"/>
            </a:pPr>
            <a:r>
              <a:rPr lang="en-US" sz="3000" dirty="0"/>
              <a:t>a noble gas 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arenR"/>
            </a:pPr>
            <a:r>
              <a:rPr lang="en-US" sz="3000" dirty="0"/>
              <a:t>an alkaline earth metal 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arenR"/>
            </a:pPr>
            <a:r>
              <a:rPr lang="en-US" sz="3000" dirty="0"/>
              <a:t>a halogen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4</a:t>
            </a:r>
            <a:r>
              <a:rPr lang="en-US" sz="6000" b="1" dirty="0" smtClean="0">
                <a:solidFill>
                  <a:schemeClr val="bg1"/>
                </a:solidFill>
              </a:rPr>
              <a:t>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</p:spTree>
    <p:extLst>
      <p:ext uri="{BB962C8B-B14F-4D97-AF65-F5344CB8AC3E}">
        <p14:creationId xmlns:p14="http://schemas.microsoft.com/office/powerpoint/2010/main" val="197149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1/13/16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3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dirty="0">
                <a:solidFill>
                  <a:srgbClr val="800000"/>
                </a:solidFill>
              </a:rPr>
              <a:t>How are potassium atoms different from potassium ions? </a:t>
            </a: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4</a:t>
            </a:r>
            <a:r>
              <a:rPr lang="en-US" sz="6000" b="1" dirty="0" smtClean="0">
                <a:solidFill>
                  <a:schemeClr val="bg1"/>
                </a:solidFill>
              </a:rPr>
              <a:t>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The atom is different from the ion because</a:t>
            </a:r>
            <a:endParaRPr lang="en-US" sz="2400" u="sng" dirty="0" smtClean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4038600"/>
            <a:ext cx="7239000" cy="1200329"/>
          </a:xfrm>
          <a:prstGeom prst="rect">
            <a:avLst/>
          </a:prstGeom>
          <a:solidFill>
            <a:srgbClr val="8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STOP AND JOT/TURN AND TALK: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Write down your answer for 1 minute.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Then turn and talk to your group for 45 seconds to share answers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6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1/13/16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4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is an ion?</a:t>
            </a: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is a neutral atom?</a:t>
            </a:r>
            <a:endParaRPr lang="en-US" sz="2400" dirty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4</a:t>
            </a:r>
            <a:r>
              <a:rPr lang="en-US" sz="6000" b="1" dirty="0" smtClean="0">
                <a:solidFill>
                  <a:schemeClr val="bg1"/>
                </a:solidFill>
              </a:rPr>
              <a:t>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An ion has extra </a:t>
            </a:r>
            <a:r>
              <a:rPr lang="en-US" sz="2400" dirty="0">
                <a:solidFill>
                  <a:srgbClr val="800000"/>
                </a:solidFill>
              </a:rPr>
              <a:t>electrons or less </a:t>
            </a:r>
            <a:r>
              <a:rPr lang="en-US" sz="2400" dirty="0" smtClean="0">
                <a:solidFill>
                  <a:srgbClr val="800000"/>
                </a:solidFill>
              </a:rPr>
              <a:t>electrons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Example: Na</a:t>
            </a:r>
            <a:r>
              <a:rPr lang="en-US" sz="2400" baseline="30000" dirty="0" smtClean="0">
                <a:solidFill>
                  <a:srgbClr val="800000"/>
                </a:solidFill>
              </a:rPr>
              <a:t>+</a:t>
            </a:r>
            <a:r>
              <a:rPr lang="en-US" sz="2400" dirty="0" smtClean="0">
                <a:solidFill>
                  <a:srgbClr val="800000"/>
                </a:solidFill>
              </a:rPr>
              <a:t>, O</a:t>
            </a:r>
            <a:r>
              <a:rPr lang="en-US" sz="2400" baseline="30000" dirty="0" smtClean="0">
                <a:solidFill>
                  <a:srgbClr val="800000"/>
                </a:solidFill>
              </a:rPr>
              <a:t>-2</a:t>
            </a: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A neutral </a:t>
            </a:r>
            <a:r>
              <a:rPr lang="en-US" sz="2400" dirty="0">
                <a:solidFill>
                  <a:srgbClr val="800000"/>
                </a:solidFill>
              </a:rPr>
              <a:t>atom is an atom where number of electrons = number of protons (atomic #)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Example: Na, Mg</a:t>
            </a:r>
          </a:p>
          <a:p>
            <a:pPr marL="0" indent="0">
              <a:buFontTx/>
              <a:buNone/>
            </a:pP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2067047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1/13/16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5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is the octet rule?</a:t>
            </a: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Why are noble gases the most stable atoms</a:t>
            </a:r>
            <a:r>
              <a:rPr lang="en-US" sz="2400" dirty="0" smtClean="0"/>
              <a:t>?</a:t>
            </a:r>
            <a:endParaRPr lang="en-US" sz="2400" dirty="0"/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4</a:t>
            </a:r>
            <a:r>
              <a:rPr lang="en-US" sz="6000" b="1" dirty="0" smtClean="0">
                <a:solidFill>
                  <a:schemeClr val="bg1"/>
                </a:solidFill>
              </a:rPr>
              <a:t>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9624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r>
              <a:rPr lang="en-US" sz="2400" dirty="0">
                <a:solidFill>
                  <a:srgbClr val="800000"/>
                </a:solidFill>
              </a:rPr>
              <a:t>Every elements wants valence electrons </a:t>
            </a:r>
            <a:r>
              <a:rPr lang="en-US" sz="2400" dirty="0" smtClean="0">
                <a:solidFill>
                  <a:srgbClr val="800000"/>
                </a:solidFill>
              </a:rPr>
              <a:t> (</a:t>
            </a:r>
            <a:r>
              <a:rPr lang="en-US" sz="2400" dirty="0">
                <a:solidFill>
                  <a:srgbClr val="800000"/>
                </a:solidFill>
              </a:rPr>
              <a:t>a full valence electron shell). </a:t>
            </a:r>
            <a:r>
              <a:rPr lang="en-US" sz="2400" b="1" dirty="0">
                <a:solidFill>
                  <a:srgbClr val="800000"/>
                </a:solidFill>
              </a:rPr>
              <a:t>(THINK: “Get noble or die </a:t>
            </a:r>
            <a:r>
              <a:rPr lang="en-US" sz="2400" b="1" dirty="0" err="1">
                <a:solidFill>
                  <a:srgbClr val="800000"/>
                </a:solidFill>
              </a:rPr>
              <a:t>tryin</a:t>
            </a:r>
            <a:r>
              <a:rPr lang="en-US" sz="2400" b="1" dirty="0">
                <a:solidFill>
                  <a:srgbClr val="800000"/>
                </a:solidFill>
              </a:rPr>
              <a:t>” or “I want to be a noble gas so </a:t>
            </a:r>
            <a:r>
              <a:rPr lang="en-US" sz="2400" b="1" dirty="0" err="1">
                <a:solidFill>
                  <a:srgbClr val="800000"/>
                </a:solidFill>
              </a:rPr>
              <a:t>friggin</a:t>
            </a:r>
            <a:r>
              <a:rPr lang="en-US" sz="2400" b="1" dirty="0">
                <a:solidFill>
                  <a:srgbClr val="800000"/>
                </a:solidFill>
              </a:rPr>
              <a:t>’ bad”)</a:t>
            </a:r>
            <a:endParaRPr lang="en-US" sz="2400" dirty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endParaRPr lang="en-US" sz="2400" u="sng" dirty="0">
              <a:solidFill>
                <a:srgbClr val="800000"/>
              </a:solidFill>
            </a:endParaRPr>
          </a:p>
          <a:p>
            <a:pPr marL="0" indent="0">
              <a:buFontTx/>
              <a:buNone/>
            </a:pPr>
            <a:r>
              <a:rPr lang="en-US" sz="2400" u="sng" dirty="0" smtClean="0">
                <a:solidFill>
                  <a:srgbClr val="800000"/>
                </a:solidFill>
              </a:rPr>
              <a:t>Think Ink-Pair Share</a:t>
            </a:r>
          </a:p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I think….</a:t>
            </a:r>
          </a:p>
          <a:p>
            <a:pPr marL="0" indent="0">
              <a:buFontTx/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My partner thinks…</a:t>
            </a:r>
            <a:endParaRPr lang="en-US" sz="2400" dirty="0">
              <a:solidFill>
                <a:srgbClr val="8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590800"/>
            <a:ext cx="2133600" cy="1529751"/>
          </a:xfrm>
          <a:prstGeom prst="rect">
            <a:avLst/>
          </a:prstGeom>
          <a:solidFill>
            <a:srgbClr val="000000">
              <a:shade val="95000"/>
            </a:srgbClr>
          </a:solidFill>
          <a:ln w="3175" cap="sq" cmpd="sng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349" y="5105400"/>
            <a:ext cx="2288251" cy="1640633"/>
          </a:xfrm>
          <a:prstGeom prst="rect">
            <a:avLst/>
          </a:prstGeom>
          <a:solidFill>
            <a:srgbClr val="000000">
              <a:shade val="95000"/>
            </a:srgbClr>
          </a:solidFill>
          <a:ln w="9525" cap="sq" cmpd="sng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5681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1/13/16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4</a:t>
            </a:r>
            <a:r>
              <a:rPr lang="en-US" sz="6000" b="1" dirty="0" smtClean="0">
                <a:solidFill>
                  <a:schemeClr val="bg1"/>
                </a:solidFill>
              </a:rPr>
              <a:t>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695990"/>
              </p:ext>
            </p:extLst>
          </p:nvPr>
        </p:nvGraphicFramePr>
        <p:xfrm>
          <a:off x="914400" y="2133600"/>
          <a:ext cx="7354794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r:id="rId3" imgW="6819900" imgH="3886200" progId="Word.Document.12">
                  <p:embed/>
                </p:oleObj>
              </mc:Choice>
              <mc:Fallback>
                <p:oleObj name="Document" r:id="rId3" imgW="6819900" imgH="3886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2133600"/>
                        <a:ext cx="7354794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860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1/13/16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7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is a </a:t>
            </a:r>
            <a:r>
              <a:rPr lang="en-US" sz="2400" dirty="0" err="1" smtClean="0">
                <a:solidFill>
                  <a:srgbClr val="800000"/>
                </a:solidFill>
              </a:rPr>
              <a:t>cation</a:t>
            </a:r>
            <a:r>
              <a:rPr lang="en-US" sz="2400" dirty="0" smtClean="0">
                <a:solidFill>
                  <a:srgbClr val="800000"/>
                </a:solidFill>
              </a:rPr>
              <a:t>?</a:t>
            </a: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4</a:t>
            </a:r>
            <a:r>
              <a:rPr lang="en-US" sz="6000" b="1" dirty="0" smtClean="0">
                <a:solidFill>
                  <a:schemeClr val="bg1"/>
                </a:solidFill>
              </a:rPr>
              <a:t>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9624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FontTx/>
              <a:buNone/>
            </a:pPr>
            <a:r>
              <a:rPr lang="en-US" sz="2400" u="sng" dirty="0" smtClean="0">
                <a:solidFill>
                  <a:srgbClr val="800000"/>
                </a:solidFill>
              </a:rPr>
              <a:t>Definition: </a:t>
            </a:r>
            <a:r>
              <a:rPr lang="en-US" sz="2400" dirty="0" smtClean="0"/>
              <a:t>a positive ion</a:t>
            </a:r>
            <a:endParaRPr lang="en-US" sz="2400" u="sng" dirty="0" smtClean="0"/>
          </a:p>
          <a:p>
            <a:pPr marL="0" lvl="0" indent="0">
              <a:buNone/>
            </a:pPr>
            <a:r>
              <a:rPr lang="en-US" sz="2400" u="sng" dirty="0">
                <a:solidFill>
                  <a:srgbClr val="800000"/>
                </a:solidFill>
              </a:rPr>
              <a:t>C</a:t>
            </a:r>
            <a:r>
              <a:rPr lang="en-US" sz="2400" u="sng" dirty="0" smtClean="0">
                <a:solidFill>
                  <a:srgbClr val="800000"/>
                </a:solidFill>
              </a:rPr>
              <a:t>harge </a:t>
            </a:r>
            <a:r>
              <a:rPr lang="en-US" sz="2400" u="sng" dirty="0">
                <a:solidFill>
                  <a:srgbClr val="800000"/>
                </a:solidFill>
              </a:rPr>
              <a:t>of </a:t>
            </a:r>
            <a:r>
              <a:rPr lang="en-US" sz="2400" u="sng" dirty="0" smtClean="0">
                <a:solidFill>
                  <a:srgbClr val="800000"/>
                </a:solidFill>
              </a:rPr>
              <a:t>ion</a:t>
            </a:r>
            <a:r>
              <a:rPr lang="en-US" sz="2400" dirty="0" smtClean="0">
                <a:solidFill>
                  <a:srgbClr val="800000"/>
                </a:solidFill>
              </a:rPr>
              <a:t>: </a:t>
            </a:r>
            <a:r>
              <a:rPr lang="en-US" sz="2400" dirty="0" smtClean="0">
                <a:solidFill>
                  <a:srgbClr val="000000"/>
                </a:solidFill>
              </a:rPr>
              <a:t>positive</a:t>
            </a:r>
            <a:endParaRPr lang="en-US" sz="24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u="sng" dirty="0">
                <a:solidFill>
                  <a:srgbClr val="800000"/>
                </a:solidFill>
              </a:rPr>
              <a:t>G</a:t>
            </a:r>
            <a:r>
              <a:rPr lang="en-US" sz="2400" u="sng" dirty="0" smtClean="0">
                <a:solidFill>
                  <a:srgbClr val="800000"/>
                </a:solidFill>
              </a:rPr>
              <a:t>ain </a:t>
            </a:r>
            <a:r>
              <a:rPr lang="en-US" sz="2400" u="sng" dirty="0">
                <a:solidFill>
                  <a:srgbClr val="800000"/>
                </a:solidFill>
              </a:rPr>
              <a:t>or lose </a:t>
            </a:r>
            <a:r>
              <a:rPr lang="en-US" sz="2400" u="sng" dirty="0" smtClean="0">
                <a:solidFill>
                  <a:srgbClr val="800000"/>
                </a:solidFill>
              </a:rPr>
              <a:t>electrons?:</a:t>
            </a:r>
          </a:p>
          <a:p>
            <a:pPr marL="0" lvl="0" indent="0">
              <a:buNone/>
            </a:pPr>
            <a:r>
              <a:rPr lang="en-US" sz="2400" u="sng" dirty="0" smtClean="0">
                <a:solidFill>
                  <a:srgbClr val="800000"/>
                </a:solidFill>
              </a:rPr>
              <a:t>Smaller or </a:t>
            </a:r>
            <a:r>
              <a:rPr lang="en-US" sz="2400" u="sng" smtClean="0">
                <a:solidFill>
                  <a:srgbClr val="800000"/>
                </a:solidFill>
              </a:rPr>
              <a:t>larger radius? </a:t>
            </a:r>
            <a:endParaRPr lang="en-US" sz="2400" u="sng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u="sng" dirty="0" smtClean="0">
                <a:solidFill>
                  <a:srgbClr val="800000"/>
                </a:solidFill>
              </a:rPr>
              <a:t>Examples:</a:t>
            </a:r>
            <a:endParaRPr lang="en-US" sz="2400" u="sng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u="sng" dirty="0">
                <a:solidFill>
                  <a:srgbClr val="800000"/>
                </a:solidFill>
              </a:rPr>
              <a:t>T</a:t>
            </a:r>
            <a:r>
              <a:rPr lang="en-US" sz="2400" u="sng" dirty="0" smtClean="0">
                <a:solidFill>
                  <a:srgbClr val="800000"/>
                </a:solidFill>
              </a:rPr>
              <a:t>ypes </a:t>
            </a:r>
            <a:r>
              <a:rPr lang="en-US" sz="2400" u="sng" dirty="0">
                <a:solidFill>
                  <a:srgbClr val="800000"/>
                </a:solidFill>
              </a:rPr>
              <a:t>of elements</a:t>
            </a:r>
          </a:p>
          <a:p>
            <a:pPr marL="0" lvl="0" indent="0">
              <a:buNone/>
            </a:pPr>
            <a:r>
              <a:rPr lang="en-US" sz="2400" u="sng" dirty="0">
                <a:solidFill>
                  <a:srgbClr val="800000"/>
                </a:solidFill>
              </a:rPr>
              <a:t>W</a:t>
            </a:r>
            <a:r>
              <a:rPr lang="en-US" sz="2400" u="sng" dirty="0" smtClean="0">
                <a:solidFill>
                  <a:srgbClr val="800000"/>
                </a:solidFill>
              </a:rPr>
              <a:t>ay </a:t>
            </a:r>
            <a:r>
              <a:rPr lang="en-US" sz="2400" u="sng" dirty="0">
                <a:solidFill>
                  <a:srgbClr val="800000"/>
                </a:solidFill>
              </a:rPr>
              <a:t>to </a:t>
            </a:r>
            <a:r>
              <a:rPr lang="en-US" sz="2400" u="sng" dirty="0" smtClean="0">
                <a:solidFill>
                  <a:srgbClr val="800000"/>
                </a:solidFill>
              </a:rPr>
              <a:t>remember:</a:t>
            </a:r>
            <a:endParaRPr lang="en-US" sz="2400" u="sng" dirty="0">
              <a:solidFill>
                <a:srgbClr val="800000"/>
              </a:solidFill>
            </a:endParaRPr>
          </a:p>
        </p:txBody>
      </p:sp>
      <p:pic>
        <p:nvPicPr>
          <p:cNvPr id="14" name="Picture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91" b="7977"/>
          <a:stretch/>
        </p:blipFill>
        <p:spPr bwMode="auto">
          <a:xfrm>
            <a:off x="6629400" y="4800600"/>
            <a:ext cx="23622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743200"/>
            <a:ext cx="2209800" cy="1657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635500"/>
            <a:ext cx="22098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71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1/13/16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8</a:t>
            </a:fld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7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 smtClean="0"/>
              <a:t>QUESTION</a:t>
            </a: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dirty="0" smtClean="0">
                <a:solidFill>
                  <a:srgbClr val="800000"/>
                </a:solidFill>
              </a:rPr>
              <a:t>What is an anion?</a:t>
            </a: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endParaRPr lang="en-US" sz="2400" dirty="0">
              <a:solidFill>
                <a:srgbClr val="800000"/>
              </a:solidFill>
            </a:endParaRPr>
          </a:p>
          <a:p>
            <a:pPr marL="971550" lvl="1" indent="-514350">
              <a:lnSpc>
                <a:spcPct val="120000"/>
              </a:lnSpc>
              <a:buAutoNum type="arabicPeriod"/>
            </a:pPr>
            <a:endParaRPr lang="en-US" sz="2400" dirty="0" smtClean="0">
              <a:solidFill>
                <a:srgbClr val="800000"/>
              </a:solidFill>
            </a:endParaRPr>
          </a:p>
          <a:p>
            <a:pPr algn="ctr">
              <a:lnSpc>
                <a:spcPct val="120000"/>
              </a:lnSpc>
            </a:pPr>
            <a:endParaRPr lang="en-US" sz="2400" dirty="0" smtClean="0">
              <a:solidFill>
                <a:srgbClr val="800000"/>
              </a:solidFill>
              <a:latin typeface="Candara" charset="0"/>
            </a:endParaRPr>
          </a:p>
          <a:p>
            <a:pPr algn="ctr">
              <a:lnSpc>
                <a:spcPct val="12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 </a:t>
            </a:r>
            <a:endParaRPr lang="en-US" sz="2400" u="sng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endParaRPr lang="en-US" sz="28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/>
            <a:endParaRPr lang="en-US" sz="30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u="sng" dirty="0">
              <a:solidFill>
                <a:srgbClr val="8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4</a:t>
            </a:r>
            <a:r>
              <a:rPr lang="en-US" sz="6000" b="1" dirty="0" smtClean="0">
                <a:solidFill>
                  <a:schemeClr val="bg1"/>
                </a:solidFill>
              </a:rPr>
              <a:t>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962400" y="1600200"/>
            <a:ext cx="0" cy="525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62400" y="1646237"/>
            <a:ext cx="5181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sz="2400" b="1" u="sng" dirty="0" smtClean="0"/>
              <a:t>NOTES</a:t>
            </a:r>
          </a:p>
          <a:p>
            <a:pPr marL="0" indent="0">
              <a:buFontTx/>
              <a:buNone/>
            </a:pPr>
            <a:r>
              <a:rPr lang="en-US" sz="2400" u="sng" dirty="0" smtClean="0">
                <a:solidFill>
                  <a:srgbClr val="800000"/>
                </a:solidFill>
              </a:rPr>
              <a:t>Definition:</a:t>
            </a:r>
            <a:r>
              <a:rPr lang="en-US" sz="2400" dirty="0" smtClean="0">
                <a:solidFill>
                  <a:srgbClr val="8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 negative ion</a:t>
            </a:r>
            <a:endParaRPr lang="en-US" sz="2400" u="sng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u="sng" dirty="0">
                <a:solidFill>
                  <a:srgbClr val="800000"/>
                </a:solidFill>
              </a:rPr>
              <a:t>C</a:t>
            </a:r>
            <a:r>
              <a:rPr lang="en-US" sz="2400" u="sng" dirty="0" smtClean="0">
                <a:solidFill>
                  <a:srgbClr val="800000"/>
                </a:solidFill>
              </a:rPr>
              <a:t>harge </a:t>
            </a:r>
            <a:r>
              <a:rPr lang="en-US" sz="2400" u="sng" dirty="0">
                <a:solidFill>
                  <a:srgbClr val="800000"/>
                </a:solidFill>
              </a:rPr>
              <a:t>of </a:t>
            </a:r>
            <a:r>
              <a:rPr lang="en-US" sz="2400" u="sng" dirty="0" smtClean="0">
                <a:solidFill>
                  <a:srgbClr val="800000"/>
                </a:solidFill>
              </a:rPr>
              <a:t>ion: </a:t>
            </a:r>
            <a:r>
              <a:rPr lang="en-US" sz="2400" dirty="0" smtClean="0">
                <a:solidFill>
                  <a:srgbClr val="000000"/>
                </a:solidFill>
              </a:rPr>
              <a:t>negative </a:t>
            </a:r>
            <a:endParaRPr lang="en-US" sz="2400" u="sng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2400" u="sng" dirty="0">
                <a:solidFill>
                  <a:srgbClr val="800000"/>
                </a:solidFill>
              </a:rPr>
              <a:t>G</a:t>
            </a:r>
            <a:r>
              <a:rPr lang="en-US" sz="2400" u="sng" dirty="0" smtClean="0">
                <a:solidFill>
                  <a:srgbClr val="800000"/>
                </a:solidFill>
              </a:rPr>
              <a:t>ain </a:t>
            </a:r>
            <a:r>
              <a:rPr lang="en-US" sz="2400" u="sng" dirty="0">
                <a:solidFill>
                  <a:srgbClr val="800000"/>
                </a:solidFill>
              </a:rPr>
              <a:t>or lose </a:t>
            </a:r>
            <a:r>
              <a:rPr lang="en-US" sz="2400" u="sng" dirty="0" smtClean="0">
                <a:solidFill>
                  <a:srgbClr val="800000"/>
                </a:solidFill>
              </a:rPr>
              <a:t>electrons?</a:t>
            </a:r>
          </a:p>
          <a:p>
            <a:pPr marL="0" lvl="0" indent="0">
              <a:buNone/>
            </a:pPr>
            <a:r>
              <a:rPr lang="en-US" sz="2400" u="sng" dirty="0" smtClean="0">
                <a:solidFill>
                  <a:srgbClr val="800000"/>
                </a:solidFill>
              </a:rPr>
              <a:t>Smaller or larger radius?</a:t>
            </a:r>
            <a:endParaRPr lang="en-US" sz="2400" u="sng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u="sng" dirty="0" smtClean="0">
                <a:solidFill>
                  <a:srgbClr val="800000"/>
                </a:solidFill>
              </a:rPr>
              <a:t>Examples:</a:t>
            </a:r>
            <a:endParaRPr lang="en-US" sz="2400" u="sng" dirty="0">
              <a:solidFill>
                <a:srgbClr val="800000"/>
              </a:solidFill>
            </a:endParaRPr>
          </a:p>
          <a:p>
            <a:pPr marL="0" lvl="0" indent="0">
              <a:buNone/>
            </a:pPr>
            <a:r>
              <a:rPr lang="en-US" sz="2400" u="sng" dirty="0">
                <a:solidFill>
                  <a:srgbClr val="800000"/>
                </a:solidFill>
              </a:rPr>
              <a:t>T</a:t>
            </a:r>
            <a:r>
              <a:rPr lang="en-US" sz="2400" u="sng" dirty="0" smtClean="0">
                <a:solidFill>
                  <a:srgbClr val="800000"/>
                </a:solidFill>
              </a:rPr>
              <a:t>ypes </a:t>
            </a:r>
            <a:r>
              <a:rPr lang="en-US" sz="2400" u="sng" dirty="0">
                <a:solidFill>
                  <a:srgbClr val="800000"/>
                </a:solidFill>
              </a:rPr>
              <a:t>of elements</a:t>
            </a:r>
          </a:p>
          <a:p>
            <a:pPr marL="0" lvl="0" indent="0">
              <a:buNone/>
            </a:pPr>
            <a:r>
              <a:rPr lang="en-US" sz="2400" u="sng" dirty="0">
                <a:solidFill>
                  <a:srgbClr val="800000"/>
                </a:solidFill>
              </a:rPr>
              <a:t>W</a:t>
            </a:r>
            <a:r>
              <a:rPr lang="en-US" sz="2400" u="sng" dirty="0" smtClean="0">
                <a:solidFill>
                  <a:srgbClr val="800000"/>
                </a:solidFill>
              </a:rPr>
              <a:t>ay </a:t>
            </a:r>
            <a:r>
              <a:rPr lang="en-US" sz="2400" u="sng" dirty="0">
                <a:solidFill>
                  <a:srgbClr val="800000"/>
                </a:solidFill>
              </a:rPr>
              <a:t>to </a:t>
            </a:r>
            <a:r>
              <a:rPr lang="en-US" sz="2400" u="sng" dirty="0" smtClean="0">
                <a:solidFill>
                  <a:srgbClr val="800000"/>
                </a:solidFill>
              </a:rPr>
              <a:t>remember:</a:t>
            </a:r>
            <a:endParaRPr lang="en-US" sz="2400" u="sng" dirty="0">
              <a:solidFill>
                <a:srgbClr val="800000"/>
              </a:solidFill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6"/>
          <a:stretch/>
        </p:blipFill>
        <p:spPr bwMode="auto">
          <a:xfrm>
            <a:off x="33378" y="4114800"/>
            <a:ext cx="3865127" cy="1963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25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A6C-5881-364E-9D32-8F2236DC2788}" type="datetime1">
              <a:rPr lang="en-US"/>
              <a:pPr/>
              <a:t>1/13/16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24875-D307-2643-84A3-438AFC6EA9F3}" type="slidenum">
              <a:rPr lang="en-US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</a:rPr>
              <a:t>U</a:t>
            </a:r>
            <a:r>
              <a:rPr lang="en-US" sz="2400" b="1" dirty="0">
                <a:solidFill>
                  <a:schemeClr val="bg1"/>
                </a:solidFill>
              </a:rPr>
              <a:t>nit </a:t>
            </a:r>
            <a:r>
              <a:rPr lang="en-US" sz="2400" b="1" dirty="0" smtClean="0">
                <a:solidFill>
                  <a:schemeClr val="bg1"/>
                </a:solidFill>
              </a:rPr>
              <a:t>4: </a:t>
            </a:r>
            <a:r>
              <a:rPr lang="en-US" sz="2400" b="1" dirty="0">
                <a:solidFill>
                  <a:schemeClr val="bg1"/>
                </a:solidFill>
              </a:rPr>
              <a:t>Atomic Hookups—Chemical Bonding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4</a:t>
            </a:r>
            <a:r>
              <a:rPr lang="en-US" sz="6000" b="1" dirty="0" smtClean="0">
                <a:solidFill>
                  <a:schemeClr val="bg1"/>
                </a:solidFill>
              </a:rPr>
              <a:t>.1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7799" y="565962"/>
            <a:ext cx="7407619" cy="954107"/>
          </a:xfrm>
          <a:prstGeom prst="rect">
            <a:avLst/>
          </a:prstGeom>
          <a:solidFill>
            <a:srgbClr val="800000"/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can we distinguish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between ions and atoms?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49800" y="1739880"/>
            <a:ext cx="91937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/>
              <a:t>    How to use reference table?</a:t>
            </a:r>
            <a:endParaRPr lang="en-US" sz="4400" i="1" dirty="0"/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r>
              <a:rPr lang="en-US" sz="3600" b="1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sz="30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2667000"/>
            <a:ext cx="2095500" cy="20396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667000"/>
            <a:ext cx="1879600" cy="20198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2590800"/>
            <a:ext cx="189058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4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otebook3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ndy"/>
        <a:ea typeface="ＭＳ Ｐゴシック"/>
        <a:cs typeface=""/>
      </a:majorFont>
      <a:minorFont>
        <a:latin typeface="Andy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Notebook3.pot</Template>
  <TotalTime>513</TotalTime>
  <Words>953</Words>
  <Application>Microsoft Macintosh PowerPoint</Application>
  <PresentationFormat>On-screen Show (4:3)</PresentationFormat>
  <Paragraphs>294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Notebook3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Brainy Betty,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Backgrounds</dc:title>
  <dc:creator>Nandini Shastry</dc:creator>
  <cp:lastModifiedBy>User</cp:lastModifiedBy>
  <cp:revision>34</cp:revision>
  <dcterms:created xsi:type="dcterms:W3CDTF">2006-09-25T20:10:35Z</dcterms:created>
  <dcterms:modified xsi:type="dcterms:W3CDTF">2016-01-13T19:22:15Z</dcterms:modified>
</cp:coreProperties>
</file>