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519" r:id="rId3"/>
    <p:sldId id="570" r:id="rId4"/>
    <p:sldId id="557" r:id="rId5"/>
    <p:sldId id="578" r:id="rId6"/>
    <p:sldId id="579" r:id="rId7"/>
    <p:sldId id="580" r:id="rId8"/>
    <p:sldId id="581" r:id="rId9"/>
    <p:sldId id="497" r:id="rId10"/>
    <p:sldId id="552" r:id="rId11"/>
    <p:sldId id="43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C78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F6F64-3C8F-A24F-A27F-F89C30DC8D58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94846-50F2-0D4D-82AE-B8A363F5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8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3B3E07-FDBD-EE40-A897-AA05B334E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0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B543BEA5-6360-6C4A-8BFC-3EE9A044846B}" type="datetime1">
              <a:rPr lang="en-US"/>
              <a:pPr/>
              <a:t>12/15/15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781DB4F4-7837-AD47-84A3-80EF370C4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DD34C1-C52F-DF4E-9C4C-243D20234432}" type="datetime1">
              <a:rPr lang="en-US"/>
              <a:pPr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94493-31C1-8F47-9E0D-E184DA9FFC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3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AF1B95-E7F6-FC49-9D2D-048B010BC9B2}" type="datetime1">
              <a:rPr lang="en-US"/>
              <a:pPr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EC1FF-55E6-5A41-A3B1-19578F117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07176-31FF-3241-A93A-94AFBDAD4DB7}" type="datetime1">
              <a:rPr lang="en-US"/>
              <a:pPr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4674C-5202-3E40-9772-A7D37FE15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5319BA-C77F-4A4B-8B30-7A0BE48DBFE2}" type="datetime1">
              <a:rPr lang="en-US"/>
              <a:pPr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EA261-8B83-E242-9CCA-0FDDCC04A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A03B73-7EDE-FF4A-83B9-99CF93774E83}" type="datetime1">
              <a:rPr lang="en-US"/>
              <a:pPr/>
              <a:t>12/15/15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140BE-EF2C-B44B-8DC2-8322FE3ED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3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20607-DC27-C745-A573-5ED974F05F27}" type="datetime1">
              <a:rPr lang="en-US"/>
              <a:pPr/>
              <a:t>12/15/15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8B0BD-98FB-704C-9644-9DBA62ACF3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EBCE1-D11C-BA4A-B789-0FDA296A1433}" type="datetime1">
              <a:rPr lang="en-US"/>
              <a:pPr/>
              <a:t>12/15/15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EA0F-8545-774A-AA04-008293ED5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A5E34-3E1F-EC41-8C5D-3F920576CBE0}" type="datetime1">
              <a:rPr lang="en-US"/>
              <a:pPr/>
              <a:t>12/15/15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8B19F-A122-2A47-AAA5-DCE04E6AA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89FBE8-4CFD-2446-9EA5-BDC20A501ECD}" type="datetime1">
              <a:rPr lang="en-US"/>
              <a:pPr/>
              <a:t>12/15/15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E8B86-F344-EE44-ABD6-67ADD8238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4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628D4-63C3-4141-A484-EA3E7A80E592}" type="datetime1">
              <a:rPr lang="en-US"/>
              <a:pPr/>
              <a:t>12/15/15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98CFD-3662-3F4F-BA81-999A81F467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2205D52-C5AC-7447-BBFB-A63E43A1E4C5}" type="datetime1">
              <a:rPr lang="en-US"/>
              <a:pPr/>
              <a:t>12/15/15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CFF51C7-3632-2D48-B841-D7DE931138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609600"/>
            <a:ext cx="7296150" cy="3806092"/>
          </a:xfrm>
        </p:spPr>
        <p:txBody>
          <a:bodyPr>
            <a:normAutofit fontScale="77500" lnSpcReduction="20000"/>
          </a:bodyPr>
          <a:lstStyle/>
          <a:p>
            <a:pPr algn="l" eaLnBrk="1" hangingPunct="1"/>
            <a:r>
              <a:rPr lang="en-US" sz="3400" b="1" u="sng" dirty="0" smtClean="0">
                <a:solidFill>
                  <a:srgbClr val="262673"/>
                </a:solidFill>
                <a:latin typeface="Stencil"/>
                <a:ea typeface="ＭＳ Ｐゴシック" charset="-128"/>
                <a:cs typeface="Stencil"/>
              </a:rPr>
              <a:t>DATE:</a:t>
            </a:r>
            <a:r>
              <a:rPr lang="en-US" sz="3400" b="1" dirty="0" smtClean="0">
                <a:solidFill>
                  <a:srgbClr val="262673"/>
                </a:solidFill>
                <a:latin typeface="Stencil"/>
                <a:ea typeface="ＭＳ Ｐゴシック" charset="-128"/>
                <a:cs typeface="Stencil"/>
              </a:rPr>
              <a:t> </a:t>
            </a:r>
          </a:p>
          <a:p>
            <a:pPr algn="l" eaLnBrk="1" hangingPunct="1"/>
            <a:endParaRPr lang="en-US" sz="3400" dirty="0">
              <a:solidFill>
                <a:srgbClr val="262673"/>
              </a:solidFill>
              <a:latin typeface="Andy"/>
              <a:ea typeface="ＭＳ Ｐゴシック" charset="-128"/>
              <a:cs typeface="Andy"/>
            </a:endParaRPr>
          </a:p>
          <a:p>
            <a:pPr algn="l"/>
            <a:r>
              <a:rPr lang="en-US" sz="3400" b="1" u="sng" dirty="0" smtClean="0">
                <a:solidFill>
                  <a:srgbClr val="262673"/>
                </a:solidFill>
                <a:latin typeface="Stencil"/>
                <a:ea typeface="ＭＳ Ｐゴシック" charset="-128"/>
                <a:cs typeface="Stencil"/>
              </a:rPr>
              <a:t>TOPIC/ Objective</a:t>
            </a:r>
            <a:r>
              <a:rPr lang="en-US" sz="3400" b="1" dirty="0" smtClean="0">
                <a:solidFill>
                  <a:srgbClr val="262673"/>
                </a:solidFill>
                <a:latin typeface="Stencil"/>
                <a:ea typeface="ＭＳ Ｐゴシック" charset="-128"/>
                <a:cs typeface="Stencil"/>
              </a:rPr>
              <a:t>: </a:t>
            </a:r>
          </a:p>
          <a:p>
            <a:pPr algn="l"/>
            <a:r>
              <a:rPr lang="en-US" sz="3600" dirty="0" smtClean="0"/>
              <a:t>I will </a:t>
            </a:r>
            <a:r>
              <a:rPr lang="en-US" sz="3600" dirty="0" smtClean="0"/>
              <a:t>analyze how the interaction of subatomic particles affect periodic trends.</a:t>
            </a:r>
            <a:endParaRPr lang="en-US" sz="3600" dirty="0"/>
          </a:p>
          <a:p>
            <a:pPr algn="l"/>
            <a:endParaRPr lang="en-US" sz="3600" dirty="0"/>
          </a:p>
          <a:p>
            <a:pPr algn="l"/>
            <a:r>
              <a:rPr lang="en-US" sz="3700" b="1" u="sng" dirty="0" smtClean="0">
                <a:solidFill>
                  <a:srgbClr val="262673"/>
                </a:solidFill>
                <a:latin typeface="Stencil"/>
                <a:ea typeface="ＭＳ Ｐゴシック" charset="-128"/>
                <a:cs typeface="Stencil"/>
              </a:rPr>
              <a:t>Essential question</a:t>
            </a:r>
            <a:r>
              <a:rPr lang="en-US" sz="3700" b="1" dirty="0" smtClean="0">
                <a:solidFill>
                  <a:srgbClr val="262673"/>
                </a:solidFill>
                <a:latin typeface="Stencil"/>
                <a:ea typeface="ＭＳ Ｐゴシック" charset="-128"/>
                <a:cs typeface="Stencil"/>
              </a:rPr>
              <a:t>:</a:t>
            </a:r>
            <a:r>
              <a:rPr lang="en-US" sz="3700" dirty="0" smtClean="0">
                <a:solidFill>
                  <a:srgbClr val="262673"/>
                </a:solidFill>
                <a:latin typeface="Stencil"/>
                <a:ea typeface="ＭＳ Ｐゴシック" charset="-128"/>
                <a:cs typeface="Stencil"/>
              </a:rPr>
              <a:t> </a:t>
            </a:r>
            <a:endParaRPr lang="en-US" sz="3700" dirty="0">
              <a:latin typeface="Stencil"/>
              <a:ea typeface="ＭＳ Ｐゴシック" charset="-128"/>
              <a:cs typeface="Stencil"/>
            </a:endParaRPr>
          </a:p>
          <a:p>
            <a:pPr algn="l"/>
            <a:r>
              <a:rPr lang="en-US" sz="3500" dirty="0"/>
              <a:t>How do the particles in an atom interact to dictate periodic properties of elements? </a:t>
            </a:r>
            <a:endParaRPr lang="en-US" sz="35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3.7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Introduction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Mini-Lesson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Summary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Work Period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Exit Slip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Do Now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262673"/>
                </a:solidFill>
                <a:latin typeface="Corbel"/>
                <a:cs typeface="Corbel"/>
              </a:rPr>
              <a:t>Complete Do Now sheet. You have 5 minutes.</a:t>
            </a:r>
          </a:p>
        </p:txBody>
      </p:sp>
    </p:spTree>
    <p:extLst>
      <p:ext uri="{BB962C8B-B14F-4D97-AF65-F5344CB8AC3E}">
        <p14:creationId xmlns:p14="http://schemas.microsoft.com/office/powerpoint/2010/main" val="67057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12/15/15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10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/>
              <a:t>HOMEWORK</a:t>
            </a:r>
            <a:r>
              <a:rPr lang="en-US" sz="3200" b="1" u="sng" dirty="0" smtClean="0"/>
              <a:t>:</a:t>
            </a:r>
            <a:endParaRPr lang="en-US" sz="3200" dirty="0"/>
          </a:p>
          <a:p>
            <a:r>
              <a:rPr lang="en-US" sz="3200" dirty="0"/>
              <a:t>Finish classwork of </a:t>
            </a:r>
            <a:r>
              <a:rPr lang="en-US" sz="3200" dirty="0" smtClean="0"/>
              <a:t>3.7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Write a summary of today’s lesson</a:t>
            </a:r>
          </a:p>
          <a:p>
            <a:endParaRPr lang="en-US" sz="3200" dirty="0"/>
          </a:p>
          <a:p>
            <a:r>
              <a:rPr lang="en-US" sz="3200" dirty="0" smtClean="0"/>
              <a:t>Create one question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Highlight important information from the lesson</a:t>
            </a:r>
          </a:p>
          <a:p>
            <a:pPr marL="0" indent="0">
              <a:buNone/>
            </a:pPr>
            <a:endParaRPr lang="en-US" sz="4000" b="1" u="sng" dirty="0"/>
          </a:p>
          <a:p>
            <a:pPr marL="0" indent="0">
              <a:buNone/>
            </a:pPr>
            <a:endParaRPr lang="en-US" sz="3200" b="1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3.7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do the particles in an atom interact to dictate periodic properties of elements? 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9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12/15/15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11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/>
              <a:t>EXIT SLIP</a:t>
            </a:r>
          </a:p>
          <a:p>
            <a:pPr marL="0" indent="0">
              <a:buNone/>
            </a:pPr>
            <a:r>
              <a:rPr lang="en-US" sz="3200" b="1" i="1" dirty="0">
                <a:solidFill>
                  <a:srgbClr val="FF0000"/>
                </a:solidFill>
              </a:rPr>
              <a:t>Make sure you get your trackers checked!</a:t>
            </a:r>
          </a:p>
          <a:p>
            <a:pPr marL="0" indent="0">
              <a:buNone/>
            </a:pPr>
            <a:endParaRPr lang="en-US" sz="3200" b="1" u="sng" dirty="0"/>
          </a:p>
          <a:p>
            <a:pPr marL="0" indent="0">
              <a:buNone/>
            </a:pPr>
            <a:endParaRPr lang="en-US" sz="4000" b="1" u="sng" dirty="0"/>
          </a:p>
          <a:p>
            <a:pPr marL="0" indent="0">
              <a:buNone/>
            </a:pPr>
            <a:endParaRPr lang="en-US" sz="3200" b="1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3.7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do the particles in an atom interact to dictate periodic properties of elements? 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772718"/>
              </p:ext>
            </p:extLst>
          </p:nvPr>
        </p:nvGraphicFramePr>
        <p:xfrm>
          <a:off x="1835150" y="2895600"/>
          <a:ext cx="5708650" cy="3667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Document" r:id="rId3" imgW="6997700" imgH="4495800" progId="Word.Document.12">
                  <p:embed/>
                </p:oleObj>
              </mc:Choice>
              <mc:Fallback>
                <p:oleObj name="Document" r:id="rId3" imgW="6997700" imgH="449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150" y="2895600"/>
                        <a:ext cx="5708650" cy="3667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2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12/15/15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3.6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the particles in an atom interact to dictate periodic properties of elements?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8750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		</a:t>
            </a:r>
            <a:endParaRPr lang="en-US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0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12/15/15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3.7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do the particles in an atom interact to dictate periodic properties of elements?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8750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		</a:t>
            </a:r>
            <a:endParaRPr lang="en-US" sz="2400" dirty="0">
              <a:solidFill>
                <a:srgbClr val="333399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1646237"/>
            <a:ext cx="85344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4800" b="1" u="sng" dirty="0" smtClean="0"/>
              <a:t>Work on POGIL Activity: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rgbClr val="000000"/>
                </a:solidFill>
              </a:rPr>
              <a:t>Advanced Periodic Trends</a:t>
            </a: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2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12/15/15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3.7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do the particles in an atom interact to dictate periodic properties of elements?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646237"/>
            <a:ext cx="335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QUESTION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What is nuclear charge?</a:t>
            </a:r>
          </a:p>
          <a:p>
            <a:pPr marL="0" indent="0">
              <a:buNone/>
            </a:pPr>
            <a:endParaRPr lang="en-US" sz="24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What is the core of a nucleus?</a:t>
            </a:r>
            <a:endParaRPr lang="en-US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What is effective nuclear charge?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49700" y="1676400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  <a:endParaRPr lang="en-US" sz="2400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		</a:t>
            </a:r>
            <a:endParaRPr lang="en-US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2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12/15/15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3.7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do the particles in an atom interact to dictate periodic properties of elements?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646237"/>
            <a:ext cx="335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QUESTION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What is the relationship between effective nuclear charge and shielding effect?</a:t>
            </a: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49700" y="1676400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  <a:endParaRPr lang="en-US" sz="2400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		</a:t>
            </a:r>
            <a:endParaRPr lang="en-US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0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12/15/15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3.7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do the particles in an atom interact to dictate periodic properties of elements?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646237"/>
            <a:ext cx="335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QUESTION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chemeClr val="tx2"/>
                </a:solidFill>
              </a:rPr>
              <a:t>ACROSS A PERIOD: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1. What is the trend of effective nuclear charge?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2. How does effective nuclear charge impact the trend of </a:t>
            </a:r>
          </a:p>
          <a:p>
            <a:pPr marL="457200" indent="-457200">
              <a:buAutoNum type="alphaLcParenR"/>
            </a:pPr>
            <a:r>
              <a:rPr lang="en-US" sz="2400" dirty="0" smtClean="0">
                <a:solidFill>
                  <a:schemeClr val="tx2"/>
                </a:solidFill>
              </a:rPr>
              <a:t>atomic radius?</a:t>
            </a:r>
          </a:p>
          <a:p>
            <a:pPr marL="457200" indent="-457200">
              <a:buAutoNum type="alphaLcParenR"/>
            </a:pPr>
            <a:r>
              <a:rPr lang="en-US" sz="2400" dirty="0" smtClean="0">
                <a:solidFill>
                  <a:schemeClr val="tx2"/>
                </a:solidFill>
              </a:rPr>
              <a:t>Ionization energy?</a:t>
            </a:r>
          </a:p>
          <a:p>
            <a:pPr marL="457200" indent="-457200">
              <a:buAutoNum type="alphaLcParenR"/>
            </a:pPr>
            <a:r>
              <a:rPr lang="en-US" sz="2400" dirty="0" smtClean="0">
                <a:solidFill>
                  <a:schemeClr val="tx2"/>
                </a:solidFill>
              </a:rPr>
              <a:t>Electronegativity?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49700" y="1676400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  <a:endParaRPr lang="en-US" sz="2400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		</a:t>
            </a:r>
            <a:endParaRPr lang="en-US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0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12/15/15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3.7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do the particles in an atom interact to dictate periodic properties of elements?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646237"/>
            <a:ext cx="335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QUESTION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chemeClr val="tx2"/>
                </a:solidFill>
              </a:rPr>
              <a:t>DOWN A GROUP: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1. What is the trend of effective nuclear charge?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2. </a:t>
            </a:r>
            <a:r>
              <a:rPr lang="en-US" sz="2400" dirty="0"/>
              <a:t>If more protons in the nucleus pull electrons in tighter, then why don’t atoms get smaller when going down a column? </a:t>
            </a:r>
            <a:endParaRPr lang="en-US" sz="2400" dirty="0"/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49700" y="1676400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  <a:endParaRPr lang="en-US" sz="2400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		</a:t>
            </a:r>
            <a:endParaRPr lang="en-US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0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12/15/15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3.7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do the particles in an atom interact to dictate periodic properties of elements?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646237"/>
            <a:ext cx="335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QUESTION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chemeClr val="tx2"/>
                </a:solidFill>
              </a:rPr>
              <a:t>DOWN A GROUP: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1. What is the trend of effective nuclear charge?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2. </a:t>
            </a:r>
            <a:r>
              <a:rPr lang="en-US" sz="2400" dirty="0"/>
              <a:t>If more protons in the nucleus pull electrons in tighter, then why don’t atoms get smaller when going down a column? </a:t>
            </a:r>
            <a:endParaRPr lang="en-US" sz="2400" dirty="0"/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49700" y="1676400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  <a:endParaRPr lang="en-US" sz="2400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		</a:t>
            </a:r>
            <a:endParaRPr lang="en-US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9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12/15/15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3: Cracking the “Chemists Code”: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3.7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do the particles in an atom interact to dictate periodic properties of elements?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1646237"/>
            <a:ext cx="28956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QUESTION</a:t>
            </a: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One question I still have is…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33400" y="4953001"/>
            <a:ext cx="8610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SUMMARY: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05200" y="1646237"/>
            <a:ext cx="56388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333399"/>
                </a:solidFill>
              </a:rPr>
              <a:t>1. </a:t>
            </a:r>
            <a:endParaRPr lang="en-US" sz="2400" dirty="0">
              <a:solidFill>
                <a:srgbClr val="333399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352800" y="1600200"/>
            <a:ext cx="0" cy="3276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57200" y="4876800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64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ndy"/>
        <a:ea typeface="ＭＳ Ｐゴシック"/>
        <a:cs typeface=""/>
      </a:majorFont>
      <a:minorFont>
        <a:latin typeface="Andy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Notebook3.pot</Template>
  <TotalTime>7601</TotalTime>
  <Words>588</Words>
  <Application>Microsoft Macintosh PowerPoint</Application>
  <PresentationFormat>On-screen Show (4:3)</PresentationFormat>
  <Paragraphs>144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Notebook3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Brainy Betty,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Backgrounds</dc:title>
  <dc:creator>Nandini Shastry</dc:creator>
  <cp:lastModifiedBy>User</cp:lastModifiedBy>
  <cp:revision>244</cp:revision>
  <dcterms:created xsi:type="dcterms:W3CDTF">2006-09-25T20:10:35Z</dcterms:created>
  <dcterms:modified xsi:type="dcterms:W3CDTF">2015-12-15T23:19:22Z</dcterms:modified>
</cp:coreProperties>
</file>