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560" r:id="rId3"/>
    <p:sldId id="558" r:id="rId4"/>
    <p:sldId id="559" r:id="rId5"/>
    <p:sldId id="557" r:id="rId6"/>
    <p:sldId id="545" r:id="rId7"/>
    <p:sldId id="411" r:id="rId8"/>
    <p:sldId id="549" r:id="rId9"/>
    <p:sldId id="550" r:id="rId10"/>
    <p:sldId id="551" r:id="rId11"/>
    <p:sldId id="497" r:id="rId12"/>
    <p:sldId id="430" r:id="rId13"/>
    <p:sldId id="553" r:id="rId14"/>
    <p:sldId id="554" r:id="rId15"/>
    <p:sldId id="555" r:id="rId16"/>
    <p:sldId id="556" r:id="rId17"/>
    <p:sldId id="552" r:id="rId18"/>
    <p:sldId id="43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C78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F6F64-3C8F-A24F-A27F-F89C30DC8D58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94846-50F2-0D4D-82AE-B8A363F5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8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3B3E07-FDBD-EE40-A897-AA05B334E4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80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B543BEA5-6360-6C4A-8BFC-3EE9A044846B}" type="datetime1">
              <a:rPr lang="en-US"/>
              <a:pPr/>
              <a:t>12/21/15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781DB4F4-7837-AD47-84A3-80EF370C4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DD34C1-C52F-DF4E-9C4C-243D20234432}" type="datetime1">
              <a:rPr lang="en-US"/>
              <a:pPr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94493-31C1-8F47-9E0D-E184DA9FFC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3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AF1B95-E7F6-FC49-9D2D-048B010BC9B2}" type="datetime1">
              <a:rPr lang="en-US"/>
              <a:pPr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EC1FF-55E6-5A41-A3B1-19578F117B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8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07176-31FF-3241-A93A-94AFBDAD4DB7}" type="datetime1">
              <a:rPr lang="en-US"/>
              <a:pPr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4674C-5202-3E40-9772-A7D37FE15E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4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5319BA-C77F-4A4B-8B30-7A0BE48DBFE2}" type="datetime1">
              <a:rPr lang="en-US"/>
              <a:pPr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EA261-8B83-E242-9CCA-0FDDCC04A9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5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A03B73-7EDE-FF4A-83B9-99CF93774E83}" type="datetime1">
              <a:rPr lang="en-US"/>
              <a:pPr/>
              <a:t>12/21/15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140BE-EF2C-B44B-8DC2-8322FE3EDA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3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20607-DC27-C745-A573-5ED974F05F27}" type="datetime1">
              <a:rPr lang="en-US"/>
              <a:pPr/>
              <a:t>12/21/15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8B0BD-98FB-704C-9644-9DBA62ACF3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5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EBCE1-D11C-BA4A-B789-0FDA296A1433}" type="datetime1">
              <a:rPr lang="en-US"/>
              <a:pPr/>
              <a:t>12/21/15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1EA0F-8545-774A-AA04-008293ED5E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0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A5E34-3E1F-EC41-8C5D-3F920576CBE0}" type="datetime1">
              <a:rPr lang="en-US"/>
              <a:pPr/>
              <a:t>12/21/15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8B19F-A122-2A47-AAA5-DCE04E6AA3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1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89FBE8-4CFD-2446-9EA5-BDC20A501ECD}" type="datetime1">
              <a:rPr lang="en-US"/>
              <a:pPr/>
              <a:t>12/21/15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E8B86-F344-EE44-ABD6-67ADD82382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4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F628D4-63C3-4141-A484-EA3E7A80E592}" type="datetime1">
              <a:rPr lang="en-US"/>
              <a:pPr/>
              <a:t>12/21/15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98CFD-3662-3F4F-BA81-999A81F467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2205D52-C5AC-7447-BBFB-A63E43A1E4C5}" type="datetime1">
              <a:rPr lang="en-US"/>
              <a:pPr/>
              <a:t>12/21/15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CFF51C7-3632-2D48-B841-D7DE931138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609600"/>
            <a:ext cx="7296150" cy="3806092"/>
          </a:xfrm>
        </p:spPr>
        <p:txBody>
          <a:bodyPr>
            <a:normAutofit fontScale="85000" lnSpcReduction="20000"/>
          </a:bodyPr>
          <a:lstStyle/>
          <a:p>
            <a:pPr algn="l" eaLnBrk="1" hangingPunct="1"/>
            <a:r>
              <a:rPr lang="en-US" sz="3400" b="1" u="sng" dirty="0" smtClean="0">
                <a:solidFill>
                  <a:srgbClr val="262673"/>
                </a:solidFill>
                <a:latin typeface="Stencil"/>
                <a:ea typeface="ＭＳ Ｐゴシック" charset="-128"/>
                <a:cs typeface="Stencil"/>
              </a:rPr>
              <a:t>DATE:</a:t>
            </a:r>
            <a:r>
              <a:rPr lang="en-US" sz="3400" b="1" dirty="0" smtClean="0">
                <a:solidFill>
                  <a:srgbClr val="262673"/>
                </a:solidFill>
                <a:latin typeface="Stencil"/>
                <a:ea typeface="ＭＳ Ｐゴシック" charset="-128"/>
                <a:cs typeface="Stencil"/>
              </a:rPr>
              <a:t> </a:t>
            </a:r>
          </a:p>
          <a:p>
            <a:pPr algn="l" eaLnBrk="1" hangingPunct="1"/>
            <a:endParaRPr lang="en-US" sz="3400" dirty="0">
              <a:solidFill>
                <a:srgbClr val="262673"/>
              </a:solidFill>
              <a:latin typeface="Andy"/>
              <a:ea typeface="ＭＳ Ｐゴシック" charset="-128"/>
              <a:cs typeface="Andy"/>
            </a:endParaRPr>
          </a:p>
          <a:p>
            <a:pPr algn="l"/>
            <a:r>
              <a:rPr lang="en-US" sz="3400" b="1" u="sng" dirty="0" smtClean="0">
                <a:solidFill>
                  <a:srgbClr val="262673"/>
                </a:solidFill>
                <a:latin typeface="Stencil"/>
                <a:ea typeface="ＭＳ Ｐゴシック" charset="-128"/>
                <a:cs typeface="Stencil"/>
              </a:rPr>
              <a:t>TOPIC/ Objective</a:t>
            </a:r>
            <a:r>
              <a:rPr lang="en-US" sz="3400" b="1" dirty="0" smtClean="0">
                <a:solidFill>
                  <a:srgbClr val="262673"/>
                </a:solidFill>
                <a:latin typeface="Stencil"/>
                <a:ea typeface="ＭＳ Ｐゴシック" charset="-128"/>
                <a:cs typeface="Stencil"/>
              </a:rPr>
              <a:t>: </a:t>
            </a:r>
          </a:p>
          <a:p>
            <a:pPr algn="l"/>
            <a:r>
              <a:rPr lang="en-US" sz="3600" dirty="0"/>
              <a:t>I will analyze the organization of the periodic table by its groups &amp; periods. </a:t>
            </a:r>
          </a:p>
          <a:p>
            <a:pPr algn="l"/>
            <a:endParaRPr lang="en-US" sz="3600" dirty="0"/>
          </a:p>
          <a:p>
            <a:pPr algn="l"/>
            <a:r>
              <a:rPr lang="en-US" sz="3700" b="1" u="sng" dirty="0" smtClean="0">
                <a:solidFill>
                  <a:srgbClr val="262673"/>
                </a:solidFill>
                <a:latin typeface="Stencil"/>
                <a:ea typeface="ＭＳ Ｐゴシック" charset="-128"/>
                <a:cs typeface="Stencil"/>
              </a:rPr>
              <a:t>Essential question</a:t>
            </a:r>
            <a:r>
              <a:rPr lang="en-US" sz="3700" b="1" dirty="0" smtClean="0">
                <a:solidFill>
                  <a:srgbClr val="262673"/>
                </a:solidFill>
                <a:latin typeface="Stencil"/>
                <a:ea typeface="ＭＳ Ｐゴシック" charset="-128"/>
                <a:cs typeface="Stencil"/>
              </a:rPr>
              <a:t>:</a:t>
            </a:r>
            <a:r>
              <a:rPr lang="en-US" sz="3700" dirty="0" smtClean="0">
                <a:solidFill>
                  <a:srgbClr val="262673"/>
                </a:solidFill>
                <a:latin typeface="Stencil"/>
                <a:ea typeface="ＭＳ Ｐゴシック" charset="-128"/>
                <a:cs typeface="Stencil"/>
              </a:rPr>
              <a:t> </a:t>
            </a:r>
            <a:endParaRPr lang="en-US" sz="3700" dirty="0">
              <a:latin typeface="Stencil"/>
              <a:ea typeface="ＭＳ Ｐゴシック" charset="-128"/>
              <a:cs typeface="Stencil"/>
            </a:endParaRPr>
          </a:p>
          <a:p>
            <a:pPr algn="l"/>
            <a:r>
              <a:rPr lang="en-US" sz="3600" dirty="0" smtClean="0"/>
              <a:t>How is the periodic table organized?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Unit 3: Cracking the “Chemists Code”: Periodic Table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3.3</a:t>
            </a:r>
            <a:endParaRPr lang="en-US" sz="60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Introduction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Mini-Lesson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Summary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Work Period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Exit Slip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Do Now</a:t>
              </a:r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262673"/>
                </a:solidFill>
                <a:latin typeface="Corbel"/>
                <a:cs typeface="Corbel"/>
              </a:rPr>
              <a:t>Complete Do Now sheet. You have 5 minutes.</a:t>
            </a:r>
          </a:p>
        </p:txBody>
      </p:sp>
    </p:spTree>
    <p:extLst>
      <p:ext uri="{BB962C8B-B14F-4D97-AF65-F5344CB8AC3E}">
        <p14:creationId xmlns:p14="http://schemas.microsoft.com/office/powerpoint/2010/main" val="67057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12/21/15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3: Cracking the “Chemists Code”: Periodic Table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3.3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is the periodic table organized?</a:t>
            </a:r>
          </a:p>
          <a:p>
            <a:pPr algn="ctr"/>
            <a:endParaRPr lang="en-US" sz="2400" b="1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1646237"/>
            <a:ext cx="335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b="1" u="sng" dirty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r>
              <a:rPr lang="en-US" sz="2200" b="1" dirty="0">
                <a:solidFill>
                  <a:srgbClr val="800000"/>
                </a:solidFill>
              </a:rPr>
              <a:t>What is the trend of valence electrons for groups? </a:t>
            </a:r>
            <a:r>
              <a:rPr lang="en-US" sz="2200" b="1" dirty="0" smtClean="0">
                <a:solidFill>
                  <a:srgbClr val="800000"/>
                </a:solidFill>
              </a:rPr>
              <a:t>Cite evidence using periodic table.</a:t>
            </a:r>
          </a:p>
          <a:p>
            <a:endParaRPr lang="en-US" sz="2200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200" b="1" dirty="0" smtClean="0">
              <a:solidFill>
                <a:srgbClr val="800000"/>
              </a:solidFill>
            </a:endParaRPr>
          </a:p>
          <a:p>
            <a:r>
              <a:rPr lang="en-US" sz="2200" b="1" dirty="0" smtClean="0">
                <a:solidFill>
                  <a:srgbClr val="800000"/>
                </a:solidFill>
              </a:rPr>
              <a:t>What </a:t>
            </a:r>
            <a:r>
              <a:rPr lang="en-US" sz="2200" b="1" dirty="0">
                <a:solidFill>
                  <a:srgbClr val="800000"/>
                </a:solidFill>
              </a:rPr>
              <a:t>is the trend of valence electrons for periods? </a:t>
            </a:r>
            <a:r>
              <a:rPr lang="en-US" sz="2200" b="1" dirty="0" smtClean="0">
                <a:solidFill>
                  <a:srgbClr val="800000"/>
                </a:solidFill>
              </a:rPr>
              <a:t>Cite evidence using periodic table.</a:t>
            </a:r>
            <a:endParaRPr lang="en-US" sz="2200" b="1" dirty="0">
              <a:solidFill>
                <a:srgbClr val="800000"/>
              </a:solidFill>
            </a:endParaRPr>
          </a:p>
          <a:p>
            <a:pPr marL="971550" lvl="1" indent="-514350">
              <a:lnSpc>
                <a:spcPct val="120000"/>
              </a:lnSpc>
              <a:buFontTx/>
              <a:buAutoNum type="arabicPeriod"/>
            </a:pPr>
            <a:endParaRPr lang="en-US" sz="22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2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bg1"/>
                </a:solidFill>
              </a:rPr>
              <a:t> </a:t>
            </a:r>
            <a:endParaRPr lang="en-US" sz="22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2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22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200" u="sng" dirty="0">
              <a:solidFill>
                <a:srgbClr val="8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49700" y="1676400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  <a:endParaRPr lang="en-US" sz="2400" dirty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752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12/21/15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3: Cracking the “Chemists Code”: Periodic Table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3.3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is the periodic table organized?</a:t>
            </a:r>
          </a:p>
          <a:p>
            <a:pPr algn="ctr"/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1646237"/>
            <a:ext cx="28956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QUESTION</a:t>
            </a:r>
          </a:p>
          <a:p>
            <a:pPr marL="0" indent="0"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One question I still have is…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33400" y="4953001"/>
            <a:ext cx="8610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SUMMARY: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505200" y="1646237"/>
            <a:ext cx="56388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333399"/>
                </a:solidFill>
              </a:rPr>
              <a:t>1. </a:t>
            </a:r>
            <a:endParaRPr lang="en-US" sz="2400" dirty="0">
              <a:solidFill>
                <a:srgbClr val="333399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352800" y="1600200"/>
            <a:ext cx="0" cy="3276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57200" y="4876800"/>
            <a:ext cx="868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64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12/21/15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12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475BCD"/>
                </a:solidFill>
                <a:latin typeface="Stencil"/>
                <a:cs typeface="Stencil"/>
              </a:rPr>
              <a:t>Searching the periodic </a:t>
            </a:r>
            <a:r>
              <a:rPr lang="en-US" sz="3200" dirty="0" smtClean="0">
                <a:solidFill>
                  <a:srgbClr val="475BCD"/>
                </a:solidFill>
                <a:latin typeface="Stencil"/>
                <a:cs typeface="Stencil"/>
              </a:rPr>
              <a:t>table:</a:t>
            </a:r>
            <a:endParaRPr lang="en-US" sz="2800" dirty="0">
              <a:solidFill>
                <a:srgbClr val="475BCD"/>
              </a:solidFill>
              <a:latin typeface="Stencil"/>
              <a:cs typeface="Stencil"/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List the atomic numbers of the elements in Period 4: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Write the symbols of these elements:</a:t>
            </a:r>
            <a:endParaRPr lang="en-US" sz="2800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Name the lightest element in Period 4.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800" b="1" u="sng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Name the heaviest element in Period 4.</a:t>
            </a: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b="1" u="sng" dirty="0"/>
          </a:p>
          <a:p>
            <a:pPr marL="0" indent="0">
              <a:buNone/>
            </a:pPr>
            <a:endParaRPr lang="en-US" sz="3200" b="1" u="sng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3: Cracking the “Chemists Code”: Periodic Table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3.3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is the periodic table organized?</a:t>
            </a:r>
          </a:p>
          <a:p>
            <a:pPr algn="ctr"/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91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12/21/15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13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475BCD"/>
                </a:solidFill>
                <a:latin typeface="Stencil"/>
                <a:cs typeface="Stencil"/>
              </a:rPr>
              <a:t>Searching the periodic table</a:t>
            </a:r>
          </a:p>
          <a:p>
            <a:pPr lvl="0"/>
            <a:endParaRPr lang="en-US" sz="3200" b="1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5. To which group does each of these elements belong?</a:t>
            </a:r>
            <a:endParaRPr lang="en-US" sz="2400" dirty="0">
              <a:solidFill>
                <a:srgbClr val="000000"/>
              </a:solidFill>
            </a:endParaRPr>
          </a:p>
          <a:p>
            <a:pPr lvl="0"/>
            <a:r>
              <a:rPr lang="en-US" sz="2400" b="1" dirty="0">
                <a:solidFill>
                  <a:srgbClr val="000000"/>
                </a:solidFill>
              </a:rPr>
              <a:t>Lithium: ____________        e) nitrogen: </a:t>
            </a:r>
            <a:r>
              <a:rPr lang="en-US" sz="2400" b="1" dirty="0" smtClean="0">
                <a:solidFill>
                  <a:srgbClr val="000000"/>
                </a:solidFill>
              </a:rPr>
              <a:t>_____________</a:t>
            </a:r>
            <a:endParaRPr lang="en-US" sz="2400" dirty="0">
              <a:solidFill>
                <a:srgbClr val="000000"/>
              </a:solidFill>
            </a:endParaRPr>
          </a:p>
          <a:p>
            <a:pPr lvl="0"/>
            <a:r>
              <a:rPr lang="en-US" sz="2400" b="1" dirty="0">
                <a:solidFill>
                  <a:srgbClr val="000000"/>
                </a:solidFill>
              </a:rPr>
              <a:t>Beryllium: __________         f) oxygen: </a:t>
            </a:r>
            <a:r>
              <a:rPr lang="en-US" sz="2400" b="1" dirty="0" smtClean="0">
                <a:solidFill>
                  <a:srgbClr val="000000"/>
                </a:solidFill>
              </a:rPr>
              <a:t>______________</a:t>
            </a:r>
            <a:endParaRPr lang="en-US" sz="2400" dirty="0">
              <a:solidFill>
                <a:srgbClr val="000000"/>
              </a:solidFill>
            </a:endParaRPr>
          </a:p>
          <a:p>
            <a:pPr lvl="0"/>
            <a:r>
              <a:rPr lang="en-US" sz="2400" b="1" dirty="0">
                <a:solidFill>
                  <a:srgbClr val="000000"/>
                </a:solidFill>
              </a:rPr>
              <a:t>Boron: _____________         g) fluorine: </a:t>
            </a:r>
            <a:r>
              <a:rPr lang="en-US" sz="2400" b="1" dirty="0" smtClean="0">
                <a:solidFill>
                  <a:srgbClr val="000000"/>
                </a:solidFill>
              </a:rPr>
              <a:t>_____________</a:t>
            </a:r>
            <a:endParaRPr lang="en-US" sz="2400" dirty="0">
              <a:solidFill>
                <a:srgbClr val="000000"/>
              </a:solidFill>
            </a:endParaRPr>
          </a:p>
          <a:p>
            <a:pPr lvl="0"/>
            <a:r>
              <a:rPr lang="en-US" sz="2400" b="1" dirty="0">
                <a:solidFill>
                  <a:srgbClr val="000000"/>
                </a:solidFill>
              </a:rPr>
              <a:t>Carbon: ____________         h) neon: </a:t>
            </a:r>
            <a:r>
              <a:rPr lang="en-US" sz="2400" b="1" dirty="0" smtClean="0">
                <a:solidFill>
                  <a:srgbClr val="000000"/>
                </a:solidFill>
              </a:rPr>
              <a:t>_______________</a:t>
            </a:r>
            <a:endParaRPr lang="en-US" sz="2400" dirty="0">
              <a:solidFill>
                <a:srgbClr val="000000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b="1" u="sng" dirty="0"/>
          </a:p>
          <a:p>
            <a:pPr marL="0" indent="0">
              <a:buNone/>
            </a:pPr>
            <a:endParaRPr lang="en-US" sz="2400" b="1" u="sng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3: Cracking the “Chemists Code”: Periodic Table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3.3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is the periodic table organized?</a:t>
            </a:r>
          </a:p>
          <a:p>
            <a:pPr algn="ctr"/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4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12/21/15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14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475BCD"/>
                </a:solidFill>
                <a:latin typeface="Stencil"/>
                <a:cs typeface="Stencil"/>
              </a:rPr>
              <a:t>Searching the periodic table</a:t>
            </a:r>
          </a:p>
          <a:p>
            <a:pPr lvl="0"/>
            <a:endParaRPr lang="en-US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6) Find calcium on the Periodic Table.</a:t>
            </a:r>
            <a:endParaRPr lang="en-US" sz="2400" dirty="0">
              <a:solidFill>
                <a:srgbClr val="000000"/>
              </a:solidFill>
            </a:endParaRPr>
          </a:p>
          <a:p>
            <a:pPr marL="514350" lvl="0" indent="-514350">
              <a:buFont typeface="+mj-lt"/>
              <a:buAutoNum type="alphaLcPeriod"/>
            </a:pPr>
            <a:r>
              <a:rPr lang="en-US" sz="2400" b="1" dirty="0">
                <a:solidFill>
                  <a:srgbClr val="000000"/>
                </a:solidFill>
              </a:rPr>
              <a:t>What is the atomic number of calcium? ___________</a:t>
            </a:r>
            <a:endParaRPr lang="en-US" sz="2400" dirty="0">
              <a:solidFill>
                <a:srgbClr val="000000"/>
              </a:solidFill>
            </a:endParaRPr>
          </a:p>
          <a:p>
            <a:pPr marL="514350" lvl="0" indent="-514350">
              <a:buFont typeface="+mj-lt"/>
              <a:buAutoNum type="alphaLcPeriod"/>
            </a:pPr>
            <a:r>
              <a:rPr lang="en-US" sz="2400" b="1" dirty="0">
                <a:solidFill>
                  <a:srgbClr val="000000"/>
                </a:solidFill>
              </a:rPr>
              <a:t>To which period does calcium belong? ____________</a:t>
            </a:r>
            <a:endParaRPr lang="en-US" sz="2400" dirty="0">
              <a:solidFill>
                <a:srgbClr val="000000"/>
              </a:solidFill>
            </a:endParaRPr>
          </a:p>
          <a:p>
            <a:pPr marL="514350" lvl="0" indent="-514350">
              <a:buFont typeface="+mj-lt"/>
              <a:buAutoNum type="alphaLcPeriod"/>
            </a:pPr>
            <a:r>
              <a:rPr lang="en-US" sz="2400" b="1" dirty="0">
                <a:solidFill>
                  <a:srgbClr val="000000"/>
                </a:solidFill>
              </a:rPr>
              <a:t>To which group does calcium belong? ____________</a:t>
            </a:r>
            <a:endParaRPr lang="en-US" sz="2400" dirty="0">
              <a:solidFill>
                <a:srgbClr val="000000"/>
              </a:solidFill>
            </a:endParaRPr>
          </a:p>
          <a:p>
            <a:pPr marL="514350" lvl="0" indent="-514350">
              <a:buFont typeface="+mj-lt"/>
              <a:buAutoNum type="alphaLcPeriod"/>
            </a:pPr>
            <a:r>
              <a:rPr lang="en-US" sz="2400" b="1" dirty="0">
                <a:solidFill>
                  <a:srgbClr val="000000"/>
                </a:solidFill>
              </a:rPr>
              <a:t>Name the elements that have many properties like Ca.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sz="2400" b="1" dirty="0">
                <a:solidFill>
                  <a:srgbClr val="000000"/>
                </a:solidFill>
              </a:rPr>
              <a:t>Which of these elements you listed is the lightest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sz="2400" b="1" dirty="0">
                <a:solidFill>
                  <a:srgbClr val="000000"/>
                </a:solidFill>
              </a:rPr>
              <a:t>Which of these elements you listed is the heaviest? 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b="1" u="sng" dirty="0"/>
          </a:p>
          <a:p>
            <a:pPr marL="0" indent="0">
              <a:buNone/>
            </a:pPr>
            <a:endParaRPr lang="en-US" sz="2400" b="1" u="sng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3: Cracking the “Chemists Code”: Periodic Table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3.3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is the periodic table organized?</a:t>
            </a:r>
          </a:p>
          <a:p>
            <a:pPr algn="ctr"/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12/21/15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15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475BCD"/>
                </a:solidFill>
                <a:latin typeface="Stencil"/>
                <a:cs typeface="Stencil"/>
              </a:rPr>
              <a:t>Searching the periodic table</a:t>
            </a:r>
          </a:p>
          <a:p>
            <a:pPr lvl="0"/>
            <a:endParaRPr lang="en-US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Which </a:t>
            </a:r>
            <a:r>
              <a:rPr lang="en-US" sz="2400" dirty="0"/>
              <a:t>member of group 13 is found in the second period?</a:t>
            </a:r>
          </a:p>
          <a:p>
            <a:pPr marL="0" indent="0">
              <a:buNone/>
            </a:pPr>
            <a:r>
              <a:rPr lang="en-US" sz="2400" dirty="0"/>
              <a:t>(1) Be 		(2) Mg		(3) B		(4) Al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dirty="0"/>
              <a:t>Elements on the modern periodic table are arranged in order of increasing</a:t>
            </a:r>
          </a:p>
          <a:p>
            <a:pPr marL="0" lvl="0" indent="0">
              <a:buNone/>
            </a:pPr>
            <a:r>
              <a:rPr lang="en-US" sz="2400" dirty="0"/>
              <a:t>(1) Atomic mass			(2) Atomic number</a:t>
            </a:r>
          </a:p>
          <a:p>
            <a:pPr marL="0" lvl="0" indent="0">
              <a:buNone/>
            </a:pPr>
            <a:r>
              <a:rPr lang="en-US" sz="2400" dirty="0"/>
              <a:t>(3) Number of neutrons		(4) Number of valence electrons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b="1" u="sng" dirty="0"/>
          </a:p>
          <a:p>
            <a:pPr marL="0" indent="0">
              <a:buNone/>
            </a:pPr>
            <a:endParaRPr lang="en-US" sz="2400" b="1" u="sng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3: Cracking the “Chemists Code”: Periodic Table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3.3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is the periodic table organized?</a:t>
            </a:r>
          </a:p>
          <a:p>
            <a:pPr algn="ctr"/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8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12/21/15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16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475BCD"/>
                </a:solidFill>
                <a:latin typeface="Stencil"/>
                <a:cs typeface="Stencil"/>
              </a:rPr>
              <a:t>Searching the periodic table</a:t>
            </a:r>
          </a:p>
          <a:p>
            <a:pPr lvl="0"/>
            <a:endParaRPr lang="en-US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In which group of the periodic table is oxygen located?</a:t>
            </a:r>
          </a:p>
          <a:p>
            <a:pPr marL="0" lv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1	(2) 2		(3) 16		(4) 17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Which element is in Group 2 and Period 7 of the Periodic Table?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a. magnesium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b. manganese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c. radium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d. radon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b="1" u="sng" dirty="0"/>
          </a:p>
          <a:p>
            <a:pPr marL="0" indent="0">
              <a:buNone/>
            </a:pPr>
            <a:endParaRPr lang="en-US" sz="2400" b="1" u="sng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3: Cracking the “Chemists Code”: Periodic Table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3.3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is the periodic table organized?</a:t>
            </a:r>
          </a:p>
          <a:p>
            <a:pPr algn="ctr"/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86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12/21/15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17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/>
              <a:t>HOMEWORK</a:t>
            </a:r>
            <a:r>
              <a:rPr lang="en-US" sz="3200" b="1" u="sng" dirty="0" smtClean="0"/>
              <a:t>:</a:t>
            </a:r>
            <a:endParaRPr lang="en-US" sz="3200" dirty="0"/>
          </a:p>
          <a:p>
            <a:r>
              <a:rPr lang="en-US" sz="3200" dirty="0"/>
              <a:t>Finish classwork of </a:t>
            </a:r>
            <a:r>
              <a:rPr lang="en-US" sz="3200" dirty="0" smtClean="0"/>
              <a:t>3.3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Write a summary of today’s lesson</a:t>
            </a:r>
          </a:p>
          <a:p>
            <a:endParaRPr lang="en-US" sz="3200" dirty="0"/>
          </a:p>
          <a:p>
            <a:r>
              <a:rPr lang="en-US" sz="3200" dirty="0" smtClean="0"/>
              <a:t>Create one question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Highlight important information from the lesson</a:t>
            </a:r>
          </a:p>
          <a:p>
            <a:pPr marL="0" indent="0">
              <a:buNone/>
            </a:pPr>
            <a:endParaRPr lang="en-US" sz="4000" b="1" u="sng" dirty="0"/>
          </a:p>
          <a:p>
            <a:pPr marL="0" indent="0">
              <a:buNone/>
            </a:pPr>
            <a:endParaRPr lang="en-US" sz="3200" b="1" u="sng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3: Cracking the “Chemists Code”: Periodic Table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3.3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is the periodic table organized?</a:t>
            </a:r>
          </a:p>
          <a:p>
            <a:pPr algn="ctr"/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09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12/21/15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18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/>
              <a:t>EXIT SLIP</a:t>
            </a:r>
          </a:p>
          <a:p>
            <a:pPr marL="0" indent="0">
              <a:buNone/>
            </a:pPr>
            <a:r>
              <a:rPr lang="en-US" sz="3200" b="1" i="1" dirty="0">
                <a:solidFill>
                  <a:srgbClr val="FF0000"/>
                </a:solidFill>
              </a:rPr>
              <a:t>Make sure you get your trackers checked!</a:t>
            </a:r>
          </a:p>
          <a:p>
            <a:pPr marL="0" indent="0">
              <a:buNone/>
            </a:pPr>
            <a:endParaRPr lang="en-US" sz="3200" b="1" u="sng" dirty="0"/>
          </a:p>
          <a:p>
            <a:pPr marL="0" indent="0">
              <a:buNone/>
            </a:pPr>
            <a:endParaRPr lang="en-US" sz="4000" b="1" u="sng" dirty="0"/>
          </a:p>
          <a:p>
            <a:pPr marL="0" indent="0">
              <a:buNone/>
            </a:pPr>
            <a:endParaRPr lang="en-US" sz="3200" b="1" u="sng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3: Cracking the “Chemists Code”: Periodic Table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3.3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is the periodic table organized?</a:t>
            </a:r>
          </a:p>
          <a:p>
            <a:pPr algn="ctr"/>
            <a:endParaRPr lang="en-US" sz="2400" b="1"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772718"/>
              </p:ext>
            </p:extLst>
          </p:nvPr>
        </p:nvGraphicFramePr>
        <p:xfrm>
          <a:off x="1835150" y="2895600"/>
          <a:ext cx="5708650" cy="3667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Document" r:id="rId4" imgW="6997700" imgH="4495800" progId="Word.Document.12">
                  <p:embed/>
                </p:oleObj>
              </mc:Choice>
              <mc:Fallback>
                <p:oleObj name="Document" r:id="rId4" imgW="6997700" imgH="449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5150" y="2895600"/>
                        <a:ext cx="5708650" cy="3667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52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12/21/15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3: Cracking the “Chemists Code”: Periodic Table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3.3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How is the periodic table organized?</a:t>
            </a:r>
          </a:p>
          <a:p>
            <a:pPr algn="ctr"/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81000" y="1676400"/>
            <a:ext cx="87503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475BCD"/>
                </a:solidFill>
                <a:latin typeface="Noteworthy Light"/>
                <a:cs typeface="Noteworthy Light"/>
              </a:rPr>
              <a:t>Do Now </a:t>
            </a:r>
            <a:r>
              <a:rPr lang="en-US" sz="2400" dirty="0"/>
              <a:t>(</a:t>
            </a:r>
            <a:r>
              <a:rPr lang="en-US" sz="2400" dirty="0" smtClean="0"/>
              <a:t>In </a:t>
            </a:r>
            <a:r>
              <a:rPr lang="en-US" sz="2400" dirty="0"/>
              <a:t>Your Interactive Notebook)</a:t>
            </a:r>
          </a:p>
          <a:p>
            <a:r>
              <a:rPr lang="en-US" sz="2600" b="1" i="1" dirty="0"/>
              <a:t>Title: Metal, Nonmetal, Metalloid </a:t>
            </a:r>
            <a:r>
              <a:rPr lang="en-US" sz="2600" b="1" i="1" dirty="0" err="1"/>
              <a:t>Freewrite</a:t>
            </a:r>
            <a:r>
              <a:rPr lang="en-US" sz="2600" b="1" i="1" dirty="0"/>
              <a:t> (</a:t>
            </a:r>
            <a:r>
              <a:rPr lang="en-US" sz="2600" b="1" i="1" dirty="0" err="1">
                <a:solidFill>
                  <a:srgbClr val="800000"/>
                </a:solidFill>
              </a:rPr>
              <a:t>pg</a:t>
            </a:r>
            <a:r>
              <a:rPr lang="en-US" sz="2600" b="1" i="1" dirty="0">
                <a:solidFill>
                  <a:srgbClr val="800000"/>
                </a:solidFill>
              </a:rPr>
              <a:t> </a:t>
            </a:r>
            <a:r>
              <a:rPr lang="en-US" sz="2600" b="1" i="1" dirty="0" smtClean="0">
                <a:solidFill>
                  <a:srgbClr val="800000"/>
                </a:solidFill>
              </a:rPr>
              <a:t>20</a:t>
            </a:r>
            <a:r>
              <a:rPr lang="en-US" sz="2600" b="1" i="1" dirty="0" smtClean="0"/>
              <a:t>)</a:t>
            </a:r>
            <a:endParaRPr lang="en-US" sz="2600" b="1" i="1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800" b="1" u="sng" dirty="0" smtClean="0"/>
              <a:t>Compare and Contrast</a:t>
            </a:r>
            <a:r>
              <a:rPr lang="en-US" sz="2800" dirty="0" smtClean="0"/>
              <a:t> the substances at your table in </a:t>
            </a:r>
            <a:r>
              <a:rPr lang="en-US" sz="2800" dirty="0"/>
              <a:t>terms of physical </a:t>
            </a:r>
            <a:r>
              <a:rPr lang="en-US" sz="2800" dirty="0" smtClean="0"/>
              <a:t>properties</a:t>
            </a:r>
            <a:r>
              <a:rPr lang="en-US" sz="2800" dirty="0"/>
              <a:t> </a:t>
            </a:r>
            <a:r>
              <a:rPr lang="en-US" sz="2800" dirty="0" smtClean="0"/>
              <a:t>(both intensive </a:t>
            </a:r>
            <a:r>
              <a:rPr lang="en-US" sz="2800" dirty="0"/>
              <a:t>and extensive </a:t>
            </a:r>
            <a:r>
              <a:rPr lang="en-US" sz="2800" dirty="0" smtClean="0"/>
              <a:t>properties). </a:t>
            </a:r>
            <a:r>
              <a:rPr lang="en-US" sz="2800" b="1" u="sng" dirty="0"/>
              <a:t>Predict</a:t>
            </a:r>
            <a:r>
              <a:rPr lang="en-US" sz="2800" dirty="0"/>
              <a:t> if </a:t>
            </a:r>
            <a:r>
              <a:rPr lang="en-US" sz="2800" dirty="0" smtClean="0"/>
              <a:t>each substance </a:t>
            </a:r>
            <a:r>
              <a:rPr lang="en-US" sz="2800" dirty="0"/>
              <a:t>is a metal, nonmetal or metalloid based from the </a:t>
            </a:r>
            <a:r>
              <a:rPr lang="en-US" sz="2800" dirty="0" smtClean="0"/>
              <a:t>properties you described.</a:t>
            </a:r>
          </a:p>
          <a:p>
            <a:endParaRPr lang="en-US" sz="2800" u="sng" dirty="0">
              <a:solidFill>
                <a:srgbClr val="FF0000"/>
              </a:solidFill>
            </a:endParaRPr>
          </a:p>
          <a:p>
            <a:r>
              <a:rPr lang="en-US" sz="2800" u="sng" dirty="0" smtClean="0">
                <a:solidFill>
                  <a:srgbClr val="FF0000"/>
                </a:solidFill>
              </a:rPr>
              <a:t>Refer to 12 Power Words!</a:t>
            </a:r>
            <a:endParaRPr lang="en-US" sz="28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800000"/>
                </a:solidFill>
              </a:rPr>
              <a:t>		</a:t>
            </a:r>
            <a:endParaRPr lang="en-US" sz="2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35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12/21/15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3: Cracking the “Chemists Code”: Periodic Table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3.2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can we classify elements by </a:t>
            </a:r>
            <a:endParaRPr lang="en-US" sz="2400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metals</a:t>
            </a:r>
            <a:r>
              <a:rPr lang="en-US" sz="2400" b="1" dirty="0">
                <a:solidFill>
                  <a:srgbClr val="FFFFFF"/>
                </a:solidFill>
              </a:rPr>
              <a:t>, nonmetals, and metalloids?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600200"/>
            <a:ext cx="1905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sz="4000" dirty="0" smtClean="0">
                <a:solidFill>
                  <a:srgbClr val="475BCD"/>
                </a:solidFill>
                <a:latin typeface="Noteworthy Light"/>
                <a:cs typeface="Noteworthy Light"/>
              </a:rPr>
              <a:t>Period 4</a:t>
            </a:r>
            <a:endParaRPr lang="en-US" dirty="0"/>
          </a:p>
          <a:p>
            <a:pPr marL="0" indent="0">
              <a:buFontTx/>
              <a:buNone/>
            </a:pPr>
            <a:endParaRPr lang="en-US" sz="4000" dirty="0" smtClean="0">
              <a:solidFill>
                <a:srgbClr val="475BCD"/>
              </a:solidFill>
              <a:latin typeface="Noteworthy Light"/>
              <a:cs typeface="Noteworthy Light"/>
            </a:endParaRPr>
          </a:p>
          <a:p>
            <a:pPr marL="0" indent="0">
              <a:buFontTx/>
              <a:buNone/>
            </a:pPr>
            <a:endParaRPr lang="en-US" sz="4000" dirty="0" smtClean="0">
              <a:solidFill>
                <a:srgbClr val="475BCD"/>
              </a:solidFill>
              <a:latin typeface="Noteworthy Light"/>
              <a:cs typeface="Noteworthy Light"/>
            </a:endParaRPr>
          </a:p>
          <a:p>
            <a:pPr marL="0" indent="0" algn="ctr">
              <a:buFontTx/>
              <a:buNone/>
            </a:pPr>
            <a:endParaRPr lang="en-US" sz="25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0" indent="0">
              <a:buFontTx/>
              <a:buNone/>
            </a:pPr>
            <a:endParaRPr lang="en-US" sz="25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0" indent="0">
              <a:buFontTx/>
              <a:buNone/>
            </a:pPr>
            <a:endParaRPr lang="en-US" sz="2500" b="1" u="sng" dirty="0" smtClean="0">
              <a:latin typeface="Century Gothic"/>
              <a:cs typeface="Century Gothic"/>
            </a:endParaRPr>
          </a:p>
          <a:p>
            <a:pPr marL="0" indent="0">
              <a:buFontTx/>
              <a:buNone/>
            </a:pPr>
            <a:endParaRPr lang="en-US" sz="3200" b="1" u="sng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01634"/>
              </p:ext>
            </p:extLst>
          </p:nvPr>
        </p:nvGraphicFramePr>
        <p:xfrm>
          <a:off x="2272308" y="228600"/>
          <a:ext cx="6490692" cy="661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Document" r:id="rId4" imgW="6997700" imgH="7137400" progId="Word.Document.12">
                  <p:embed/>
                </p:oleObj>
              </mc:Choice>
              <mc:Fallback>
                <p:oleObj name="Document" r:id="rId4" imgW="6997700" imgH="7137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2308" y="228600"/>
                        <a:ext cx="6490692" cy="661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7198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12/21/15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3: Cracking the “Chemists Code”: Periodic Table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3.2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can we classify elements by </a:t>
            </a:r>
            <a:endParaRPr lang="en-US" sz="2400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metals</a:t>
            </a:r>
            <a:r>
              <a:rPr lang="en-US" sz="2400" b="1" dirty="0">
                <a:solidFill>
                  <a:srgbClr val="FFFFFF"/>
                </a:solidFill>
              </a:rPr>
              <a:t>, nonmetals, and metalloids?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600200"/>
            <a:ext cx="1905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sz="4000" dirty="0" smtClean="0">
                <a:solidFill>
                  <a:srgbClr val="475BCD"/>
                </a:solidFill>
                <a:latin typeface="Noteworthy Light"/>
                <a:cs typeface="Noteworthy Light"/>
              </a:rPr>
              <a:t>Period 6-7</a:t>
            </a:r>
            <a:endParaRPr lang="en-US" dirty="0"/>
          </a:p>
          <a:p>
            <a:pPr marL="0" indent="0">
              <a:buFontTx/>
              <a:buNone/>
            </a:pPr>
            <a:endParaRPr lang="en-US" sz="4000" dirty="0" smtClean="0">
              <a:solidFill>
                <a:srgbClr val="475BCD"/>
              </a:solidFill>
              <a:latin typeface="Noteworthy Light"/>
              <a:cs typeface="Noteworthy Light"/>
            </a:endParaRPr>
          </a:p>
          <a:p>
            <a:pPr marL="0" indent="0">
              <a:buFontTx/>
              <a:buNone/>
            </a:pPr>
            <a:endParaRPr lang="en-US" sz="4000" dirty="0" smtClean="0">
              <a:solidFill>
                <a:srgbClr val="475BCD"/>
              </a:solidFill>
              <a:latin typeface="Noteworthy Light"/>
              <a:cs typeface="Noteworthy Light"/>
            </a:endParaRPr>
          </a:p>
          <a:p>
            <a:pPr marL="0" indent="0" algn="ctr">
              <a:buFontTx/>
              <a:buNone/>
            </a:pPr>
            <a:endParaRPr lang="en-US" sz="25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0" indent="0">
              <a:buFontTx/>
              <a:buNone/>
            </a:pPr>
            <a:endParaRPr lang="en-US" sz="25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0" indent="0">
              <a:buFontTx/>
              <a:buNone/>
            </a:pPr>
            <a:endParaRPr lang="en-US" sz="2500" b="1" u="sng" dirty="0" smtClean="0">
              <a:latin typeface="Century Gothic"/>
              <a:cs typeface="Century Gothic"/>
            </a:endParaRPr>
          </a:p>
          <a:p>
            <a:pPr marL="0" indent="0">
              <a:buFontTx/>
              <a:buNone/>
            </a:pPr>
            <a:endParaRPr lang="en-US" sz="3200" b="1" u="sng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937474"/>
              </p:ext>
            </p:extLst>
          </p:nvPr>
        </p:nvGraphicFramePr>
        <p:xfrm>
          <a:off x="1905000" y="279400"/>
          <a:ext cx="6997700" cy="635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Document" r:id="rId4" imgW="6997700" imgH="6350000" progId="Word.Document.12">
                  <p:embed/>
                </p:oleObj>
              </mc:Choice>
              <mc:Fallback>
                <p:oleObj name="Document" r:id="rId4" imgW="6997700" imgH="6350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0" y="279400"/>
                        <a:ext cx="6997700" cy="635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825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12/21/15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3: Cracking the “Chemists Code”: Periodic Table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3.3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How is the periodic table organized?</a:t>
            </a:r>
          </a:p>
          <a:p>
            <a:pPr algn="ctr"/>
            <a:endParaRPr lang="en-US" sz="2400" b="1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1646237"/>
            <a:ext cx="335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QUESTION</a:t>
            </a:r>
            <a:endParaRPr lang="en-US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THINK/INK-PAIR/SHARE: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How </a:t>
            </a:r>
            <a:r>
              <a:rPr lang="en-US" sz="2400" b="1" dirty="0">
                <a:solidFill>
                  <a:srgbClr val="000000"/>
                </a:solidFill>
                <a:latin typeface="Century Gothic"/>
                <a:cs typeface="Century Gothic"/>
              </a:rPr>
              <a:t>do you 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organize the </a:t>
            </a:r>
            <a:r>
              <a:rPr lang="en-US" sz="2400" b="1" dirty="0">
                <a:solidFill>
                  <a:srgbClr val="000000"/>
                </a:solidFill>
                <a:latin typeface="Century Gothic"/>
                <a:cs typeface="Century Gothic"/>
              </a:rPr>
              <a:t>clothes in your closet?</a:t>
            </a:r>
            <a:endParaRPr lang="en-US" sz="18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49700" y="1676400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  <a:endParaRPr lang="en-US" sz="2400" dirty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800000"/>
                </a:solidFill>
              </a:rPr>
              <a:t>		</a:t>
            </a:r>
            <a:endParaRPr lang="en-US" sz="2400" dirty="0">
              <a:solidFill>
                <a:srgbClr val="33339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114800"/>
            <a:ext cx="2968982" cy="254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2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12/21/15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3: Cracking the “Chemists Code”: Periodic Table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3.3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is the periodic table organized?</a:t>
            </a:r>
          </a:p>
          <a:p>
            <a:pPr algn="ctr"/>
            <a:endParaRPr lang="en-US" sz="2400" b="1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1646237"/>
            <a:ext cx="335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b="1" u="sng" dirty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r>
              <a:rPr lang="en-US" sz="2400" b="1" dirty="0">
                <a:solidFill>
                  <a:srgbClr val="800000"/>
                </a:solidFill>
              </a:rPr>
              <a:t>What is a group</a:t>
            </a:r>
            <a:r>
              <a:rPr lang="en-US" sz="2400" b="1" dirty="0" smtClean="0">
                <a:solidFill>
                  <a:srgbClr val="800000"/>
                </a:solidFill>
              </a:rPr>
              <a:t>?</a:t>
            </a:r>
          </a:p>
          <a:p>
            <a:pPr marL="0" indent="0">
              <a:buNone/>
            </a:pPr>
            <a:endParaRPr lang="en-US" sz="2400" b="1" dirty="0">
              <a:solidFill>
                <a:srgbClr val="800000"/>
              </a:solidFill>
            </a:endParaRPr>
          </a:p>
          <a:p>
            <a:r>
              <a:rPr lang="en-US" sz="2400" b="1" dirty="0">
                <a:solidFill>
                  <a:srgbClr val="800000"/>
                </a:solidFill>
              </a:rPr>
              <a:t>What is a period</a:t>
            </a:r>
            <a:r>
              <a:rPr lang="en-US" sz="2400" b="1" dirty="0" smtClean="0">
                <a:solidFill>
                  <a:srgbClr val="800000"/>
                </a:solidFill>
              </a:rPr>
              <a:t>?</a:t>
            </a:r>
          </a:p>
          <a:p>
            <a:pPr marL="0" indent="0">
              <a:buNone/>
            </a:pPr>
            <a:endParaRPr lang="en-US" sz="2400" b="1" dirty="0">
              <a:solidFill>
                <a:srgbClr val="800000"/>
              </a:solidFill>
            </a:endParaRPr>
          </a:p>
          <a:p>
            <a:r>
              <a:rPr lang="en-US" sz="2400" b="1" dirty="0">
                <a:solidFill>
                  <a:srgbClr val="800000"/>
                </a:solidFill>
              </a:rPr>
              <a:t>What distinguishes a group from a period</a:t>
            </a:r>
            <a:r>
              <a:rPr lang="en-US" sz="2400" b="1" dirty="0" smtClean="0">
                <a:solidFill>
                  <a:srgbClr val="800000"/>
                </a:solidFill>
              </a:rPr>
              <a:t>?</a:t>
            </a:r>
          </a:p>
          <a:p>
            <a:pPr marL="0" indent="0">
              <a:buNone/>
            </a:pPr>
            <a:endParaRPr lang="en-US" sz="2400" b="1" dirty="0">
              <a:solidFill>
                <a:srgbClr val="800000"/>
              </a:solidFill>
            </a:endParaRPr>
          </a:p>
          <a:p>
            <a:r>
              <a:rPr lang="en-US" sz="2000" b="1" dirty="0">
                <a:solidFill>
                  <a:srgbClr val="800000"/>
                </a:solidFill>
              </a:rPr>
              <a:t>Why are hydrogen and helium on top of the periodic table?</a:t>
            </a:r>
          </a:p>
          <a:p>
            <a:pPr marL="971550" lvl="1" indent="-514350">
              <a:lnSpc>
                <a:spcPct val="120000"/>
              </a:lnSpc>
              <a:buFontTx/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49700" y="1676400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 (Use article to answer)</a:t>
            </a:r>
            <a:endParaRPr lang="en-US" sz="2400" dirty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A group is…</a:t>
            </a: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A period is…</a:t>
            </a: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682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12/21/15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3: Cracking the “Chemists Code”: Periodic Table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3.3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is the periodic table organized?</a:t>
            </a:r>
          </a:p>
          <a:p>
            <a:pPr algn="ctr"/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8534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4000" dirty="0" smtClean="0">
                <a:solidFill>
                  <a:srgbClr val="475BCD"/>
                </a:solidFill>
                <a:latin typeface="Noteworthy Light"/>
                <a:cs typeface="Noteworthy Light"/>
              </a:rPr>
              <a:t>Use Reference Table</a:t>
            </a:r>
            <a:endParaRPr lang="en-US" sz="3200" b="1" u="sng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516982"/>
              </p:ext>
            </p:extLst>
          </p:nvPr>
        </p:nvGraphicFramePr>
        <p:xfrm>
          <a:off x="206154" y="2500424"/>
          <a:ext cx="8801079" cy="355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4" imgW="6819900" imgH="2755900" progId="Word.Document.12">
                  <p:embed/>
                </p:oleObj>
              </mc:Choice>
              <mc:Fallback>
                <p:oleObj name="Document" r:id="rId4" imgW="6819900" imgH="2755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154" y="2500424"/>
                        <a:ext cx="8801079" cy="355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3583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12/21/15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3: Cracking the “Chemists Code”: Periodic Table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3.3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is the periodic table organized?</a:t>
            </a:r>
          </a:p>
          <a:p>
            <a:pPr algn="ctr"/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8534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4000" dirty="0" smtClean="0">
                <a:solidFill>
                  <a:srgbClr val="475BCD"/>
                </a:solidFill>
                <a:latin typeface="Noteworthy Light"/>
                <a:cs typeface="Noteworthy Light"/>
              </a:rPr>
              <a:t>Use Reference Table</a:t>
            </a:r>
            <a:endParaRPr lang="en-US" sz="3200" b="1" u="sng" dirty="0" smtClean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725780"/>
              </p:ext>
            </p:extLst>
          </p:nvPr>
        </p:nvGraphicFramePr>
        <p:xfrm>
          <a:off x="474681" y="2431543"/>
          <a:ext cx="8348240" cy="3762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Document" r:id="rId4" imgW="6819900" imgH="3073400" progId="Word.Document.12">
                  <p:embed/>
                </p:oleObj>
              </mc:Choice>
              <mc:Fallback>
                <p:oleObj name="Document" r:id="rId4" imgW="6819900" imgH="3073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4681" y="2431543"/>
                        <a:ext cx="8348240" cy="3762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060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12/21/15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3: Cracking the “Chemists Code”: Periodic Table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3.3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is the periodic table organized?</a:t>
            </a:r>
          </a:p>
          <a:p>
            <a:pPr algn="ctr"/>
            <a:endParaRPr lang="en-US" sz="2400" b="1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1646237"/>
            <a:ext cx="335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b="1" u="sng" dirty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800000"/>
                </a:solidFill>
              </a:rPr>
              <a:t>STOP &amp; JOT: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What is a trend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Examples of trends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Why do we </a:t>
            </a:r>
            <a:r>
              <a:rPr lang="en-US" sz="2400" dirty="0" smtClean="0">
                <a:solidFill>
                  <a:srgbClr val="000000"/>
                </a:solidFill>
              </a:rPr>
              <a:t>care? (in real life and in chemistry)</a:t>
            </a:r>
            <a:endParaRPr lang="en-US" sz="2400" b="1" dirty="0">
              <a:solidFill>
                <a:srgbClr val="800000"/>
              </a:solidFill>
            </a:endParaRPr>
          </a:p>
          <a:p>
            <a:pPr marL="971550" lvl="1" indent="-514350">
              <a:lnSpc>
                <a:spcPct val="120000"/>
              </a:lnSpc>
              <a:buFontTx/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49700" y="1676400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  <a:endParaRPr lang="en-US" sz="2400" dirty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228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ndy"/>
        <a:ea typeface="ＭＳ Ｐゴシック"/>
        <a:cs typeface=""/>
      </a:majorFont>
      <a:minorFont>
        <a:latin typeface="Andy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Notebook3.pot</Template>
  <TotalTime>7844</TotalTime>
  <Words>899</Words>
  <Application>Microsoft Macintosh PowerPoint</Application>
  <PresentationFormat>On-screen Show (4:3)</PresentationFormat>
  <Paragraphs>234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Notebook3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Brainy Betty,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Backgrounds</dc:title>
  <dc:creator>Nandini Shastry</dc:creator>
  <cp:lastModifiedBy>User</cp:lastModifiedBy>
  <cp:revision>241</cp:revision>
  <dcterms:created xsi:type="dcterms:W3CDTF">2006-09-25T20:10:35Z</dcterms:created>
  <dcterms:modified xsi:type="dcterms:W3CDTF">2015-12-21T20:29:18Z</dcterms:modified>
</cp:coreProperties>
</file>