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411" r:id="rId3"/>
    <p:sldId id="519" r:id="rId4"/>
    <p:sldId id="473" r:id="rId5"/>
    <p:sldId id="531" r:id="rId6"/>
    <p:sldId id="538" r:id="rId7"/>
    <p:sldId id="539" r:id="rId8"/>
    <p:sldId id="540" r:id="rId9"/>
    <p:sldId id="532" r:id="rId10"/>
    <p:sldId id="497" r:id="rId11"/>
    <p:sldId id="522" r:id="rId12"/>
    <p:sldId id="541" r:id="rId13"/>
    <p:sldId id="533" r:id="rId14"/>
    <p:sldId id="534" r:id="rId15"/>
    <p:sldId id="542" r:id="rId16"/>
    <p:sldId id="543" r:id="rId17"/>
    <p:sldId id="430" r:id="rId18"/>
    <p:sldId id="43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C78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6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F6F64-3C8F-A24F-A27F-F89C30DC8D5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94846-50F2-0D4D-82AE-B8A363F5A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8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3B3E07-FDBD-EE40-A897-AA05B334E4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80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fld id="{B543BEA5-6360-6C4A-8BFC-3EE9A044846B}" type="datetime1">
              <a:rPr lang="en-US"/>
              <a:pPr/>
              <a:t>12/8/15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600"/>
            </a:lvl1pPr>
          </a:lstStyle>
          <a:p>
            <a:fld id="{781DB4F4-7837-AD47-84A3-80EF370C4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DD34C1-C52F-DF4E-9C4C-243D20234432}" type="datetime1">
              <a:rPr lang="en-US"/>
              <a:pPr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94493-31C1-8F47-9E0D-E184DA9FFC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3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AF1B95-E7F6-FC49-9D2D-048B010BC9B2}" type="datetime1">
              <a:rPr lang="en-US"/>
              <a:pPr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EC1FF-55E6-5A41-A3B1-19578F117B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8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07176-31FF-3241-A93A-94AFBDAD4DB7}" type="datetime1">
              <a:rPr lang="en-US"/>
              <a:pPr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4674C-5202-3E40-9772-A7D37FE15E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4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5319BA-C77F-4A4B-8B30-7A0BE48DBFE2}" type="datetime1">
              <a:rPr lang="en-US"/>
              <a:pPr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EA261-8B83-E242-9CCA-0FDDCC04A9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5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A03B73-7EDE-FF4A-83B9-99CF93774E83}" type="datetime1">
              <a:rPr lang="en-US"/>
              <a:pPr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140BE-EF2C-B44B-8DC2-8322FE3EDA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3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820607-DC27-C745-A573-5ED974F05F27}" type="datetime1">
              <a:rPr lang="en-US"/>
              <a:pPr/>
              <a:t>12/8/15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8B0BD-98FB-704C-9644-9DBA62ACF3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5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1EBCE1-D11C-BA4A-B789-0FDA296A1433}" type="datetime1">
              <a:rPr lang="en-US"/>
              <a:pPr/>
              <a:t>12/8/15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1EA0F-8545-774A-AA04-008293ED5E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0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A5E34-3E1F-EC41-8C5D-3F920576CBE0}" type="datetime1">
              <a:rPr lang="en-US"/>
              <a:pPr/>
              <a:t>12/8/15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8B19F-A122-2A47-AAA5-DCE04E6AA3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1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89FBE8-4CFD-2446-9EA5-BDC20A501ECD}" type="datetime1">
              <a:rPr lang="en-US"/>
              <a:pPr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E8B86-F344-EE44-ABD6-67ADD82382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4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F628D4-63C3-4141-A484-EA3E7A80E592}" type="datetime1">
              <a:rPr lang="en-US"/>
              <a:pPr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98CFD-3662-3F4F-BA81-999A81F467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2205D52-C5AC-7447-BBFB-A63E43A1E4C5}" type="datetime1">
              <a:rPr lang="en-US"/>
              <a:pPr/>
              <a:t>12/8/15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629400"/>
            <a:ext cx="510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CFF51C7-3632-2D48-B841-D7DE931138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609600"/>
            <a:ext cx="7296150" cy="3806092"/>
          </a:xfrm>
        </p:spPr>
        <p:txBody>
          <a:bodyPr>
            <a:normAutofit fontScale="92500" lnSpcReduction="20000"/>
          </a:bodyPr>
          <a:lstStyle/>
          <a:p>
            <a:pPr algn="l" eaLnBrk="1" hangingPunct="1"/>
            <a:r>
              <a:rPr lang="en-US" sz="3400" b="1" u="sng" dirty="0" smtClean="0">
                <a:solidFill>
                  <a:srgbClr val="262673"/>
                </a:solidFill>
                <a:latin typeface="Stencil"/>
                <a:ea typeface="ＭＳ Ｐゴシック" charset="-128"/>
                <a:cs typeface="Stencil"/>
              </a:rPr>
              <a:t>DATE:</a:t>
            </a:r>
            <a:r>
              <a:rPr lang="en-US" sz="3400" b="1" dirty="0" smtClean="0">
                <a:solidFill>
                  <a:srgbClr val="262673"/>
                </a:solidFill>
                <a:latin typeface="Stencil"/>
                <a:ea typeface="ＭＳ Ｐゴシック" charset="-128"/>
                <a:cs typeface="Stencil"/>
              </a:rPr>
              <a:t> </a:t>
            </a:r>
          </a:p>
          <a:p>
            <a:pPr algn="l" eaLnBrk="1" hangingPunct="1"/>
            <a:endParaRPr lang="en-US" sz="3400" dirty="0">
              <a:solidFill>
                <a:srgbClr val="262673"/>
              </a:solidFill>
              <a:latin typeface="Andy"/>
              <a:ea typeface="ＭＳ Ｐゴシック" charset="-128"/>
              <a:cs typeface="Andy"/>
            </a:endParaRPr>
          </a:p>
          <a:p>
            <a:pPr algn="l"/>
            <a:r>
              <a:rPr lang="en-US" sz="3400" b="1" u="sng" dirty="0" smtClean="0">
                <a:solidFill>
                  <a:srgbClr val="262673"/>
                </a:solidFill>
                <a:latin typeface="Stencil"/>
                <a:ea typeface="ＭＳ Ｐゴシック" charset="-128"/>
                <a:cs typeface="Stencil"/>
              </a:rPr>
              <a:t>TOPIC/ Objective</a:t>
            </a:r>
            <a:r>
              <a:rPr lang="en-US" sz="3400" b="1" dirty="0" smtClean="0">
                <a:solidFill>
                  <a:srgbClr val="262673"/>
                </a:solidFill>
                <a:latin typeface="Stencil"/>
                <a:ea typeface="ＭＳ Ｐゴシック" charset="-128"/>
                <a:cs typeface="Stencil"/>
              </a:rPr>
              <a:t>: </a:t>
            </a:r>
          </a:p>
          <a:p>
            <a:pPr algn="l"/>
            <a:r>
              <a:rPr lang="en-US" sz="3600" dirty="0"/>
              <a:t>I </a:t>
            </a:r>
            <a:r>
              <a:rPr lang="en-US" sz="3600" dirty="0" smtClean="0"/>
              <a:t>will explain wave-particle duality of an electron.</a:t>
            </a:r>
          </a:p>
          <a:p>
            <a:pPr algn="l"/>
            <a:r>
              <a:rPr lang="en-US" sz="3700" b="1" u="sng" dirty="0" smtClean="0">
                <a:solidFill>
                  <a:srgbClr val="262673"/>
                </a:solidFill>
                <a:latin typeface="Stencil"/>
                <a:ea typeface="ＭＳ Ｐゴシック" charset="-128"/>
                <a:cs typeface="Stencil"/>
              </a:rPr>
              <a:t>Essential question</a:t>
            </a:r>
            <a:r>
              <a:rPr lang="en-US" sz="3700" b="1" dirty="0" smtClean="0">
                <a:solidFill>
                  <a:srgbClr val="262673"/>
                </a:solidFill>
                <a:latin typeface="Stencil"/>
                <a:ea typeface="ＭＳ Ｐゴシック" charset="-128"/>
                <a:cs typeface="Stencil"/>
              </a:rPr>
              <a:t>:</a:t>
            </a:r>
            <a:r>
              <a:rPr lang="en-US" sz="3700" dirty="0" smtClean="0">
                <a:solidFill>
                  <a:srgbClr val="262673"/>
                </a:solidFill>
                <a:latin typeface="Stencil"/>
                <a:ea typeface="ＭＳ Ｐゴシック" charset="-128"/>
                <a:cs typeface="Stencil"/>
              </a:rPr>
              <a:t> </a:t>
            </a:r>
            <a:endParaRPr lang="en-US" sz="3700" dirty="0">
              <a:latin typeface="Stencil"/>
              <a:ea typeface="ＭＳ Ｐゴシック" charset="-128"/>
              <a:cs typeface="Stencil"/>
            </a:endParaRPr>
          </a:p>
          <a:p>
            <a:pPr algn="l"/>
            <a:r>
              <a:rPr lang="en-US" sz="3600" dirty="0" smtClean="0"/>
              <a:t>How can an electron act as both a particle and a wave?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Unit 2: A World of Particles: An Atom &amp; Its Components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2.8</a:t>
            </a:r>
            <a:endParaRPr lang="en-US" sz="60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accent1">
                <a:lumMod val="2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Introduction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1">
                <a:lumMod val="2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Mini-Lesson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1">
                <a:lumMod val="2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Summary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1">
                <a:lumMod val="2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Work Period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1">
                <a:lumMod val="2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Exit Slip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Do Now</a:t>
              </a:r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DO NOW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algn="l"/>
            <a:r>
              <a:rPr lang="en-US" sz="5100" b="1" dirty="0" smtClean="0">
                <a:solidFill>
                  <a:srgbClr val="262673"/>
                </a:solidFill>
                <a:latin typeface="Corbel"/>
                <a:cs typeface="Corbel"/>
              </a:rPr>
              <a:t>Complete Do Now sheet. You have 5 minutes.</a:t>
            </a:r>
          </a:p>
        </p:txBody>
      </p:sp>
    </p:spTree>
    <p:extLst>
      <p:ext uri="{BB962C8B-B14F-4D97-AF65-F5344CB8AC3E}">
        <p14:creationId xmlns:p14="http://schemas.microsoft.com/office/powerpoint/2010/main" val="67057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2: A World of Particles: An Atom &amp; Its Components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2.8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How can an electron act as 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</a:rPr>
              <a:t>both a particle and a wave?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1646237"/>
            <a:ext cx="28956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QUESTION</a:t>
            </a:r>
          </a:p>
          <a:p>
            <a:pPr marL="0" indent="0"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One question I still have is…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33400" y="4953001"/>
            <a:ext cx="8610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SUMMARY: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505200" y="1646237"/>
            <a:ext cx="56388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333399"/>
                </a:solidFill>
              </a:rPr>
              <a:t>1. </a:t>
            </a:r>
            <a:endParaRPr lang="en-US" sz="2400" dirty="0">
              <a:solidFill>
                <a:srgbClr val="333399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352800" y="1600200"/>
            <a:ext cx="0" cy="3276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57200" y="4876800"/>
            <a:ext cx="868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641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2: A World of Particles: An Atom &amp; Its Components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2.8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How can an electron act as 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</a:rPr>
              <a:t>both a particle and a wave?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763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4000" dirty="0" smtClean="0">
                <a:solidFill>
                  <a:srgbClr val="475BCD"/>
                </a:solidFill>
                <a:latin typeface="Noteworthy Light"/>
                <a:cs typeface="Noteworthy Light"/>
              </a:rPr>
              <a:t>Practice Question:</a:t>
            </a:r>
          </a:p>
          <a:p>
            <a:pPr marL="0" indent="0">
              <a:buNone/>
            </a:pPr>
            <a:r>
              <a:rPr lang="en-US" sz="4000" b="1" dirty="0"/>
              <a:t>What are the frequency and the energy of blue light that has a wavelength of 400 nm? (Planck’s constant = 6.63 x 10</a:t>
            </a:r>
            <a:r>
              <a:rPr lang="en-US" sz="4000" b="1" baseline="30000" dirty="0"/>
              <a:t>-34</a:t>
            </a:r>
            <a:r>
              <a:rPr lang="en-US" sz="4000" b="1" dirty="0"/>
              <a:t> </a:t>
            </a:r>
            <a:r>
              <a:rPr lang="en-US" sz="4000" b="1" dirty="0" err="1"/>
              <a:t>Js</a:t>
            </a:r>
            <a:r>
              <a:rPr lang="en-US" sz="4000" b="1" dirty="0"/>
              <a:t>)</a:t>
            </a:r>
            <a:endParaRPr lang="en-US" sz="4000" dirty="0"/>
          </a:p>
          <a:p>
            <a:pPr marL="0" indent="0">
              <a:buFontTx/>
              <a:buNone/>
            </a:pPr>
            <a:endParaRPr lang="en-US" sz="4000" dirty="0" smtClean="0">
              <a:solidFill>
                <a:srgbClr val="475BCD"/>
              </a:solidFill>
              <a:latin typeface="Noteworthy Light"/>
              <a:cs typeface="Noteworthy Light"/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475BCD"/>
              </a:solidFill>
              <a:latin typeface="Noteworthy Light"/>
              <a:cs typeface="Noteworthy Light"/>
            </a:endParaRPr>
          </a:p>
          <a:p>
            <a:pPr marL="0" indent="0" algn="ctr">
              <a:buNone/>
            </a:pPr>
            <a:endParaRPr lang="en-US" sz="1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1800" b="1" u="sng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18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38983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2: A World of Particles: An Atom &amp; Its Components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2.8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How can an electron act as 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</a:rPr>
              <a:t>both a particle and a wave?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763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4000" dirty="0" smtClean="0">
                <a:solidFill>
                  <a:srgbClr val="475BCD"/>
                </a:solidFill>
                <a:latin typeface="Noteworthy Light"/>
                <a:cs typeface="Noteworthy Light"/>
              </a:rPr>
              <a:t>YOU TRY:</a:t>
            </a:r>
          </a:p>
          <a:p>
            <a:r>
              <a:rPr lang="en-US" sz="4000" b="1" dirty="0"/>
              <a:t>What are the wavelength and the energy of light that has a frequency of </a:t>
            </a:r>
            <a:r>
              <a:rPr lang="en-US" sz="4000" b="1" dirty="0" smtClean="0"/>
              <a:t>1.50 </a:t>
            </a:r>
            <a:r>
              <a:rPr lang="en-US" sz="4000" b="1" dirty="0"/>
              <a:t>x 10</a:t>
            </a:r>
            <a:r>
              <a:rPr lang="en-US" sz="4000" b="1" baseline="30000" dirty="0"/>
              <a:t>15</a:t>
            </a:r>
            <a:r>
              <a:rPr lang="en-US" sz="4000" b="1" dirty="0"/>
              <a:t> s</a:t>
            </a:r>
            <a:r>
              <a:rPr lang="en-US" sz="4000" b="1" baseline="30000" dirty="0"/>
              <a:t>-1</a:t>
            </a:r>
            <a:r>
              <a:rPr lang="en-US" sz="4000" b="1" dirty="0"/>
              <a:t>?</a:t>
            </a:r>
            <a:endParaRPr lang="en-US" sz="4000" dirty="0"/>
          </a:p>
          <a:p>
            <a:pPr marL="0" indent="0">
              <a:buFontTx/>
              <a:buNone/>
            </a:pPr>
            <a:endParaRPr lang="en-US" sz="4000" dirty="0" smtClean="0">
              <a:solidFill>
                <a:srgbClr val="475BCD"/>
              </a:solidFill>
              <a:latin typeface="Noteworthy Light"/>
              <a:cs typeface="Noteworthy Light"/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475BCD"/>
              </a:solidFill>
              <a:latin typeface="Noteworthy Light"/>
              <a:cs typeface="Noteworthy Light"/>
            </a:endParaRPr>
          </a:p>
          <a:p>
            <a:pPr marL="0" indent="0" algn="ctr">
              <a:buNone/>
            </a:pPr>
            <a:endParaRPr lang="en-US" sz="1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1800" b="1" u="sng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18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2533179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2: A World of Particles: An Atom &amp; Its Components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2.8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How can an electron act as 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</a:rPr>
              <a:t>both a particle and a wave?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763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4000" dirty="0" smtClean="0">
                <a:solidFill>
                  <a:srgbClr val="475BCD"/>
                </a:solidFill>
                <a:latin typeface="Noteworthy Light"/>
                <a:cs typeface="Noteworthy Light"/>
              </a:rPr>
              <a:t>Practice Question</a:t>
            </a:r>
          </a:p>
          <a:p>
            <a:pPr marL="0" indent="0">
              <a:buFontTx/>
              <a:buNone/>
            </a:pPr>
            <a:r>
              <a:rPr lang="en-US" sz="2800" b="1" dirty="0" smtClean="0">
                <a:solidFill>
                  <a:srgbClr val="800000"/>
                </a:solidFill>
                <a:latin typeface="Noteworthy Light"/>
                <a:cs typeface="Noteworthy Light"/>
              </a:rPr>
              <a:t>Annotate question. Raise your finger with correct answer.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Let’s go over Question #8 &amp; 25</a:t>
            </a:r>
            <a:endParaRPr lang="en-US" sz="2800" dirty="0" smtClean="0">
              <a:solidFill>
                <a:srgbClr val="475BCD"/>
              </a:solidFill>
              <a:latin typeface="Noteworthy Light"/>
              <a:cs typeface="Noteworthy Light"/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475BCD"/>
              </a:solidFill>
              <a:latin typeface="Noteworthy Light"/>
              <a:cs typeface="Noteworthy Light"/>
            </a:endParaRPr>
          </a:p>
          <a:p>
            <a:pPr marL="0" indent="0" algn="ctr">
              <a:buNone/>
            </a:pPr>
            <a:endParaRPr lang="en-US" sz="2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28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1800" b="1" u="sng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18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908686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2: A World of Particles: An Atom &amp; Its Components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2.8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How can an electron act as 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</a:rPr>
              <a:t>both a particle and a wave?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3733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solidFill>
                  <a:srgbClr val="475BCD"/>
                </a:solidFill>
                <a:latin typeface="Noteworthy Light"/>
                <a:cs typeface="Noteworthy Light"/>
              </a:rPr>
              <a:t>Practice Question: </a:t>
            </a:r>
            <a:r>
              <a:rPr lang="en-US" sz="2800" b="1" dirty="0" smtClean="0"/>
              <a:t>Determine </a:t>
            </a:r>
            <a:r>
              <a:rPr lang="en-US" sz="2800" b="1" dirty="0"/>
              <a:t>the energy and wavelength of light associated with an electron moving from the second to the fourth energy level in a hydrogen atom.</a:t>
            </a:r>
            <a:endParaRPr lang="en-US" sz="2800" dirty="0"/>
          </a:p>
          <a:p>
            <a:pPr marL="0" indent="0">
              <a:buFontTx/>
              <a:buNone/>
            </a:pPr>
            <a:endParaRPr lang="en-US" sz="2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28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1800" b="1" u="sng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1800" b="1" u="sng" dirty="0" smtClean="0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28800"/>
            <a:ext cx="4491990" cy="4309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7663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2: A World of Particles: An Atom &amp; Its Components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2.8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How can an electron act as 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</a:rPr>
              <a:t>both a particle and a wave?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3733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solidFill>
                  <a:srgbClr val="475BCD"/>
                </a:solidFill>
                <a:latin typeface="Noteworthy Light"/>
                <a:cs typeface="Noteworthy Light"/>
              </a:rPr>
              <a:t>Practice Question: </a:t>
            </a:r>
            <a:r>
              <a:rPr lang="en-US" sz="2800" b="1" dirty="0"/>
              <a:t> Determine the energy and wavelength of light associated with an electron moving from the first to the third energy level in a hydrogen atom.</a:t>
            </a:r>
            <a:r>
              <a:rPr lang="en-US" sz="2800" dirty="0"/>
              <a:t> </a:t>
            </a:r>
            <a:endParaRPr lang="en-US" sz="2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28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1800" b="1" u="sng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1800" b="1" u="sng" dirty="0" smtClean="0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28800"/>
            <a:ext cx="4491990" cy="4309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9386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2: A World of Particles: An Atom &amp; Its Components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2.8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How can an electron act as 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</a:rPr>
              <a:t>both a particle and a wave?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763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4000" dirty="0" smtClean="0">
                <a:solidFill>
                  <a:srgbClr val="475BCD"/>
                </a:solidFill>
                <a:latin typeface="Noteworthy Light"/>
                <a:cs typeface="Noteworthy Light"/>
              </a:rPr>
              <a:t>Practice Question</a:t>
            </a:r>
          </a:p>
          <a:p>
            <a:pPr marL="0" indent="0">
              <a:buFontTx/>
              <a:buNone/>
            </a:pPr>
            <a:r>
              <a:rPr lang="en-US" sz="2800" b="1" dirty="0" smtClean="0">
                <a:solidFill>
                  <a:srgbClr val="800000"/>
                </a:solidFill>
                <a:latin typeface="Noteworthy Light"/>
                <a:cs typeface="Noteworthy Light"/>
              </a:rPr>
              <a:t>Annotate question. Raise your finger with correct answer.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Let’s go over Question #15</a:t>
            </a:r>
            <a:endParaRPr lang="en-US" sz="2800" dirty="0" smtClean="0">
              <a:solidFill>
                <a:srgbClr val="475BCD"/>
              </a:solidFill>
              <a:latin typeface="Noteworthy Light"/>
              <a:cs typeface="Noteworthy Light"/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475BCD"/>
              </a:solidFill>
              <a:latin typeface="Noteworthy Light"/>
              <a:cs typeface="Noteworthy Light"/>
            </a:endParaRPr>
          </a:p>
          <a:p>
            <a:pPr marL="0" indent="0" algn="ctr">
              <a:buNone/>
            </a:pPr>
            <a:endParaRPr lang="en-US" sz="2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28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1800" b="1" u="sng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n-US" sz="18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706037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17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610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/>
              <a:t>HOMEWORK</a:t>
            </a:r>
            <a:r>
              <a:rPr lang="en-US" sz="3200" b="1" u="sng" dirty="0" smtClean="0"/>
              <a:t>:</a:t>
            </a:r>
            <a:endParaRPr lang="en-US" sz="3200" dirty="0"/>
          </a:p>
          <a:p>
            <a:r>
              <a:rPr lang="en-US" sz="3200" dirty="0"/>
              <a:t>Finish classwork of </a:t>
            </a:r>
            <a:r>
              <a:rPr lang="en-US" sz="3200" dirty="0" smtClean="0"/>
              <a:t>2.8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Write a summary of today’s lesson</a:t>
            </a:r>
          </a:p>
          <a:p>
            <a:endParaRPr lang="en-US" sz="3200" dirty="0"/>
          </a:p>
          <a:p>
            <a:r>
              <a:rPr lang="en-US" sz="3200" dirty="0" smtClean="0"/>
              <a:t>Create one question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Highlight important information from the lesson</a:t>
            </a:r>
          </a:p>
          <a:p>
            <a:pPr marL="0" indent="0">
              <a:buNone/>
            </a:pPr>
            <a:endParaRPr lang="en-US" sz="4000" b="1" u="sng" dirty="0"/>
          </a:p>
          <a:p>
            <a:pPr marL="0" indent="0">
              <a:buNone/>
            </a:pPr>
            <a:endParaRPr lang="en-US" sz="3200" b="1" u="sng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2: A World of Particles: An Atom &amp; Its Components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2.8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How can an electron act as 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</a:rPr>
              <a:t>both a particle and a wave?</a:t>
            </a:r>
          </a:p>
        </p:txBody>
      </p:sp>
    </p:spTree>
    <p:extLst>
      <p:ext uri="{BB962C8B-B14F-4D97-AF65-F5344CB8AC3E}">
        <p14:creationId xmlns:p14="http://schemas.microsoft.com/office/powerpoint/2010/main" val="807491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18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610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/>
              <a:t>EXIT SLIP</a:t>
            </a:r>
          </a:p>
          <a:p>
            <a:pPr marL="0" indent="0">
              <a:buNone/>
            </a:pPr>
            <a:r>
              <a:rPr lang="en-US" sz="3200" b="1" i="1" dirty="0">
                <a:solidFill>
                  <a:srgbClr val="FF0000"/>
                </a:solidFill>
              </a:rPr>
              <a:t>Make sure you get your trackers checked!</a:t>
            </a:r>
          </a:p>
          <a:p>
            <a:pPr marL="0" indent="0">
              <a:buNone/>
            </a:pPr>
            <a:endParaRPr lang="en-US" sz="3200" b="1" u="sng" dirty="0"/>
          </a:p>
          <a:p>
            <a:pPr marL="0" indent="0">
              <a:buNone/>
            </a:pPr>
            <a:endParaRPr lang="en-US" sz="4000" b="1" u="sng" dirty="0"/>
          </a:p>
          <a:p>
            <a:pPr marL="0" indent="0">
              <a:buNone/>
            </a:pPr>
            <a:endParaRPr lang="en-US" sz="3200" b="1" u="sng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2: A World of Particles: An Atom &amp; Its Components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2.8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How can an electron act as 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</a:rPr>
              <a:t>both a particle and a wave?</a:t>
            </a:r>
          </a:p>
        </p:txBody>
      </p:sp>
    </p:spTree>
    <p:extLst>
      <p:ext uri="{BB962C8B-B14F-4D97-AF65-F5344CB8AC3E}">
        <p14:creationId xmlns:p14="http://schemas.microsoft.com/office/powerpoint/2010/main" val="7952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2: A World of Particles: An Atom &amp; Its Components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2.8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How can an electron act as </a:t>
            </a:r>
            <a:endParaRPr lang="en-US" sz="2400" b="1" dirty="0" smtClean="0">
              <a:solidFill>
                <a:srgbClr val="FFFFFF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both </a:t>
            </a:r>
            <a:r>
              <a:rPr lang="en-US" sz="2400" b="1" dirty="0">
                <a:solidFill>
                  <a:srgbClr val="FFFFFF"/>
                </a:solidFill>
              </a:rPr>
              <a:t>a particle and a wave?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09600" y="1600200"/>
            <a:ext cx="8534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4000" dirty="0" smtClean="0">
                <a:solidFill>
                  <a:srgbClr val="475BCD"/>
                </a:solidFill>
                <a:latin typeface="Noteworthy Light"/>
                <a:cs typeface="Noteworthy Light"/>
              </a:rPr>
              <a:t>Announcements</a:t>
            </a:r>
            <a:endParaRPr lang="en-US" sz="4000" dirty="0" smtClean="0">
              <a:solidFill>
                <a:srgbClr val="475BCD"/>
              </a:solidFill>
              <a:latin typeface="Noteworthy Light"/>
              <a:cs typeface="Noteworthy Light"/>
            </a:endParaRPr>
          </a:p>
          <a:p>
            <a:r>
              <a:rPr lang="en-US" dirty="0" smtClean="0"/>
              <a:t>Quiz #4 on 2.5-2.8 tomorrow</a:t>
            </a:r>
          </a:p>
          <a:p>
            <a:r>
              <a:rPr lang="en-US" dirty="0" smtClean="0"/>
              <a:t>Packet #3 is due on Friday 12/11</a:t>
            </a:r>
          </a:p>
          <a:p>
            <a:r>
              <a:rPr lang="en-US" dirty="0" err="1" smtClean="0"/>
              <a:t>Frayer</a:t>
            </a:r>
            <a:r>
              <a:rPr lang="en-US" dirty="0" smtClean="0"/>
              <a:t> Model is due on Friday 12/11</a:t>
            </a:r>
          </a:p>
          <a:p>
            <a:r>
              <a:rPr lang="en-US" dirty="0" smtClean="0"/>
              <a:t>Unit #2 Exam is on Thursday 12/10</a:t>
            </a:r>
            <a:endParaRPr lang="en-US" dirty="0"/>
          </a:p>
          <a:p>
            <a:pPr marL="0" indent="0">
              <a:buFontTx/>
              <a:buNone/>
            </a:pPr>
            <a:endParaRPr lang="en-US" sz="4000" dirty="0" smtClean="0">
              <a:solidFill>
                <a:srgbClr val="475BCD"/>
              </a:solidFill>
              <a:latin typeface="Noteworthy Light"/>
              <a:cs typeface="Noteworthy Light"/>
            </a:endParaRPr>
          </a:p>
          <a:p>
            <a:pPr marL="0" indent="0">
              <a:buFontTx/>
              <a:buNone/>
            </a:pPr>
            <a:endParaRPr lang="en-US" sz="4000" dirty="0" smtClean="0">
              <a:solidFill>
                <a:srgbClr val="475BCD"/>
              </a:solidFill>
              <a:latin typeface="Noteworthy Light"/>
              <a:cs typeface="Noteworthy Light"/>
            </a:endParaRPr>
          </a:p>
          <a:p>
            <a:pPr marL="0" indent="0" algn="ctr">
              <a:buFontTx/>
              <a:buNone/>
            </a:pPr>
            <a:endParaRPr lang="en-US" sz="25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0" indent="0">
              <a:buFontTx/>
              <a:buNone/>
            </a:pPr>
            <a:endParaRPr lang="en-US" sz="25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0" indent="0">
              <a:buFontTx/>
              <a:buNone/>
            </a:pPr>
            <a:endParaRPr lang="en-US" sz="2500" b="1" u="sng" dirty="0" smtClean="0">
              <a:latin typeface="Century Gothic"/>
              <a:cs typeface="Century Gothic"/>
            </a:endParaRPr>
          </a:p>
          <a:p>
            <a:pPr marL="0" indent="0">
              <a:buFontTx/>
              <a:buNone/>
            </a:pPr>
            <a:endParaRPr lang="en-US" sz="32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913583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2: A World of Particles: An Atom &amp; Its Components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2.8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How can an electron act as 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</a:rPr>
              <a:t>both a particle and a wave?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1000" y="1646237"/>
            <a:ext cx="335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QUESTION</a:t>
            </a:r>
            <a:endParaRPr lang="en-US" sz="2400" b="1" dirty="0">
              <a:solidFill>
                <a:schemeClr val="accent2"/>
              </a:solidFill>
            </a:endParaRPr>
          </a:p>
          <a:p>
            <a:pPr marL="0" indent="0">
              <a:buFontTx/>
              <a:buNone/>
            </a:pPr>
            <a:r>
              <a:rPr lang="en-US" sz="2200" b="1" u="sng" dirty="0" smtClean="0">
                <a:solidFill>
                  <a:schemeClr val="accent2"/>
                </a:solidFill>
              </a:rPr>
              <a:t>THINK-INK-PAIR-SHARE: </a:t>
            </a:r>
            <a:r>
              <a:rPr lang="en-US" sz="2200" b="1" dirty="0" smtClean="0">
                <a:solidFill>
                  <a:schemeClr val="accent2"/>
                </a:solidFill>
              </a:rPr>
              <a:t>What do you think wave-particle duality means?</a:t>
            </a:r>
            <a:endParaRPr lang="en-US" sz="2200" b="1" dirty="0">
              <a:solidFill>
                <a:schemeClr val="accent2"/>
              </a:solidFill>
            </a:endParaRPr>
          </a:p>
          <a:p>
            <a:pPr marL="971550" lvl="1" indent="-514350">
              <a:lnSpc>
                <a:spcPct val="120000"/>
              </a:lnSpc>
              <a:buFontTx/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49700" y="1676400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  <a:endParaRPr lang="en-US" sz="2400" dirty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800000"/>
                </a:solidFill>
              </a:rPr>
              <a:t>I think it means…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800000"/>
                </a:solidFill>
              </a:rPr>
              <a:t>My partner thinks it means…</a:t>
            </a:r>
            <a:endParaRPr lang="en-US" sz="2400" b="1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800000"/>
                </a:solidFill>
              </a:rPr>
              <a:t>		</a:t>
            </a:r>
            <a:endParaRPr lang="en-US" sz="24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0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2: A World of Particles: An Atom &amp; Its Components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2.8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How can an electron act as 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</a:rPr>
              <a:t>both a particle and a wave?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1000" y="1646237"/>
            <a:ext cx="335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QUESTION</a:t>
            </a:r>
            <a:endParaRPr lang="en-US" sz="2200" b="1" dirty="0" smtClean="0">
              <a:solidFill>
                <a:schemeClr val="accent2"/>
              </a:solidFill>
            </a:endParaRPr>
          </a:p>
          <a:p>
            <a:pPr marL="0" indent="0">
              <a:buFontTx/>
              <a:buNone/>
            </a:pPr>
            <a:r>
              <a:rPr lang="en-US" sz="2200" b="1" dirty="0" smtClean="0">
                <a:solidFill>
                  <a:schemeClr val="accent2"/>
                </a:solidFill>
              </a:rPr>
              <a:t>Who discovered wave-particle duality?</a:t>
            </a:r>
            <a:endParaRPr lang="en-US" sz="2200" b="1" dirty="0">
              <a:solidFill>
                <a:schemeClr val="accent2"/>
              </a:solidFill>
            </a:endParaRPr>
          </a:p>
          <a:p>
            <a:pPr marL="971550" lvl="1" indent="-514350">
              <a:lnSpc>
                <a:spcPct val="120000"/>
              </a:lnSpc>
              <a:buFontTx/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49700" y="1676400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  <a:endParaRPr lang="en-US" sz="2400" b="1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800000"/>
                </a:solidFill>
              </a:rPr>
              <a:t>		</a:t>
            </a:r>
            <a:endParaRPr lang="en-US" sz="2400" dirty="0">
              <a:solidFill>
                <a:srgbClr val="333399"/>
              </a:solidFill>
            </a:endParaRPr>
          </a:p>
        </p:txBody>
      </p:sp>
      <p:pic>
        <p:nvPicPr>
          <p:cNvPr id="3" name="Picture 2" descr="Screen Shot 2015-10-28 at 5.01.0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6" r="7832" b="3698"/>
          <a:stretch/>
        </p:blipFill>
        <p:spPr>
          <a:xfrm>
            <a:off x="3886200" y="2324100"/>
            <a:ext cx="52578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39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2: A World of Particles: An Atom &amp; Its Components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2.8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How can an electron act as 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</a:rPr>
              <a:t>both a particle and a wave?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1000" y="1646237"/>
            <a:ext cx="335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QUESTION</a:t>
            </a:r>
            <a:endParaRPr lang="en-US" sz="2200" b="1" dirty="0" smtClean="0">
              <a:solidFill>
                <a:schemeClr val="accent2"/>
              </a:solidFill>
            </a:endParaRPr>
          </a:p>
          <a:p>
            <a:pPr marL="0" indent="0">
              <a:buFontTx/>
              <a:buNone/>
            </a:pPr>
            <a:r>
              <a:rPr lang="en-US" sz="2200" b="1" dirty="0" smtClean="0">
                <a:solidFill>
                  <a:schemeClr val="accent2"/>
                </a:solidFill>
              </a:rPr>
              <a:t>Create a question based off the information given…</a:t>
            </a:r>
            <a:endParaRPr lang="en-US" sz="2200" b="1" dirty="0">
              <a:solidFill>
                <a:schemeClr val="accent2"/>
              </a:solidFill>
            </a:endParaRPr>
          </a:p>
          <a:p>
            <a:pPr marL="971550" lvl="1" indent="-514350">
              <a:lnSpc>
                <a:spcPct val="120000"/>
              </a:lnSpc>
              <a:buFontTx/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49700" y="1676400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  <a:endParaRPr lang="en-US" sz="2400" b="1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333399"/>
              </a:solidFill>
            </a:endParaRPr>
          </a:p>
        </p:txBody>
      </p:sp>
      <p:pic>
        <p:nvPicPr>
          <p:cNvPr id="14" name="Picture 13" descr="Screen Shot 2015-10-28 at 5.22.4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r="8147" b="6476"/>
          <a:stretch/>
        </p:blipFill>
        <p:spPr>
          <a:xfrm>
            <a:off x="3978836" y="1752600"/>
            <a:ext cx="5088964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78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2: A World of Particles: An Atom &amp; Its Components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2.8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How can an electron act as 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</a:rPr>
              <a:t>both a particle and a wave?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1000" y="1646237"/>
            <a:ext cx="335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QUESTION</a:t>
            </a:r>
            <a:endParaRPr lang="en-US" sz="2200" b="1" dirty="0" smtClean="0">
              <a:solidFill>
                <a:schemeClr val="accent2"/>
              </a:solidFill>
            </a:endParaRPr>
          </a:p>
          <a:p>
            <a:pPr marL="0" indent="0">
              <a:buFontTx/>
              <a:buNone/>
            </a:pPr>
            <a:r>
              <a:rPr lang="en-US" sz="2200" b="1" dirty="0" smtClean="0">
                <a:solidFill>
                  <a:schemeClr val="accent2"/>
                </a:solidFill>
              </a:rPr>
              <a:t>Create a question based off the information given…</a:t>
            </a:r>
            <a:endParaRPr lang="en-US" sz="2200" b="1" dirty="0">
              <a:solidFill>
                <a:schemeClr val="accent2"/>
              </a:solidFill>
            </a:endParaRPr>
          </a:p>
          <a:p>
            <a:pPr marL="971550" lvl="1" indent="-514350">
              <a:lnSpc>
                <a:spcPct val="120000"/>
              </a:lnSpc>
              <a:buFontTx/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49700" y="1676400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  <a:endParaRPr lang="en-US" sz="2400" b="1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333399"/>
              </a:solidFill>
            </a:endParaRPr>
          </a:p>
        </p:txBody>
      </p:sp>
      <p:pic>
        <p:nvPicPr>
          <p:cNvPr id="3" name="Picture 2" descr="Screen Shot 2015-10-28 at 5.36.2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2" r="11620" b="29453"/>
          <a:stretch/>
        </p:blipFill>
        <p:spPr>
          <a:xfrm>
            <a:off x="3886200" y="1600200"/>
            <a:ext cx="51816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69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2: A World of Particles: An Atom &amp; Its Components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2.8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How can an electron act as 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</a:rPr>
              <a:t>both a particle and a wave?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1000" y="1646237"/>
            <a:ext cx="335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QUESTION</a:t>
            </a:r>
            <a:endParaRPr lang="en-US" sz="2200" b="1" dirty="0" smtClean="0">
              <a:solidFill>
                <a:schemeClr val="accent2"/>
              </a:solidFill>
            </a:endParaRPr>
          </a:p>
          <a:p>
            <a:pPr marL="0" indent="0">
              <a:buFontTx/>
              <a:buNone/>
            </a:pPr>
            <a:r>
              <a:rPr lang="en-US" sz="2200" b="1" dirty="0" smtClean="0">
                <a:solidFill>
                  <a:schemeClr val="accent2"/>
                </a:solidFill>
              </a:rPr>
              <a:t>What do you think is the relationship between wavelength and frequency?</a:t>
            </a:r>
            <a:endParaRPr lang="en-US" sz="2200" b="1" dirty="0">
              <a:solidFill>
                <a:schemeClr val="accent2"/>
              </a:solidFill>
            </a:endParaRPr>
          </a:p>
          <a:p>
            <a:pPr marL="971550" lvl="1" indent="-514350">
              <a:lnSpc>
                <a:spcPct val="120000"/>
              </a:lnSpc>
              <a:buFontTx/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49700" y="1676400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  <a:endParaRPr lang="en-US" sz="2400" b="1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333399"/>
              </a:solidFill>
            </a:endParaRPr>
          </a:p>
        </p:txBody>
      </p:sp>
      <p:pic>
        <p:nvPicPr>
          <p:cNvPr id="2" name="Picture 1" descr="Screen Shot 2015-10-28 at 5.37.0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8" t="7928" r="11304" b="7990"/>
          <a:stretch/>
        </p:blipFill>
        <p:spPr>
          <a:xfrm>
            <a:off x="3962400" y="1905000"/>
            <a:ext cx="4848900" cy="480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12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2: A World of Particles: An Atom &amp; Its Components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2.8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How can an electron act as 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</a:rPr>
              <a:t>both a particle and a wave?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1000" y="1646237"/>
            <a:ext cx="335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QUESTION</a:t>
            </a:r>
            <a:endParaRPr lang="en-US" sz="2200" b="1" dirty="0" smtClean="0">
              <a:solidFill>
                <a:schemeClr val="accent2"/>
              </a:solidFill>
            </a:endParaRPr>
          </a:p>
          <a:p>
            <a:pPr marL="0" indent="0">
              <a:buFontTx/>
              <a:buNone/>
            </a:pPr>
            <a:r>
              <a:rPr lang="en-US" sz="2200" b="1" dirty="0" smtClean="0">
                <a:solidFill>
                  <a:schemeClr val="accent2"/>
                </a:solidFill>
              </a:rPr>
              <a:t>What do you think is the relationship between wavelength and frequency?</a:t>
            </a:r>
            <a:endParaRPr lang="en-US" sz="2200" b="1" dirty="0">
              <a:solidFill>
                <a:schemeClr val="accent2"/>
              </a:solidFill>
            </a:endParaRPr>
          </a:p>
          <a:p>
            <a:pPr marL="971550" lvl="1" indent="-514350">
              <a:lnSpc>
                <a:spcPct val="120000"/>
              </a:lnSpc>
              <a:buFontTx/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49700" y="1676400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  <a:endParaRPr lang="en-US" sz="2400" b="1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333399"/>
              </a:solidFill>
            </a:endParaRPr>
          </a:p>
        </p:txBody>
      </p:sp>
      <p:pic>
        <p:nvPicPr>
          <p:cNvPr id="5" name="Picture 4" descr="Screen Shot 2015-10-28 at 5.37.0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r="10357"/>
          <a:stretch/>
        </p:blipFill>
        <p:spPr>
          <a:xfrm>
            <a:off x="533400" y="1524000"/>
            <a:ext cx="8534400" cy="506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30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12/8/15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Unit 2: A World of Particles: An Atom &amp; Its Components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2.8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How can an electron act as 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</a:rPr>
              <a:t>both a particle and a wave?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1000" y="1646237"/>
            <a:ext cx="335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QUESTION</a:t>
            </a:r>
            <a:endParaRPr lang="en-US" sz="2200" b="1" dirty="0" smtClean="0">
              <a:solidFill>
                <a:schemeClr val="accent2"/>
              </a:solidFill>
            </a:endParaRPr>
          </a:p>
          <a:p>
            <a:pPr marL="0" indent="0">
              <a:buFontTx/>
              <a:buNone/>
            </a:pPr>
            <a:r>
              <a:rPr lang="en-US" sz="2200" b="1" dirty="0" smtClean="0">
                <a:solidFill>
                  <a:schemeClr val="accent2"/>
                </a:solidFill>
              </a:rPr>
              <a:t>IMPORTANT:</a:t>
            </a:r>
            <a:endParaRPr lang="en-US" sz="2200" b="1" dirty="0">
              <a:solidFill>
                <a:schemeClr val="accent2"/>
              </a:solidFill>
            </a:endParaRPr>
          </a:p>
          <a:p>
            <a:pPr marL="971550" lvl="1" indent="-514350">
              <a:lnSpc>
                <a:spcPct val="120000"/>
              </a:lnSpc>
              <a:buFontTx/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49700" y="1676400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  <a:endParaRPr lang="en-US" sz="2400" b="1" dirty="0">
              <a:solidFill>
                <a:srgbClr val="800000"/>
              </a:solidFill>
            </a:endParaRPr>
          </a:p>
          <a:p>
            <a:r>
              <a:rPr lang="en-US" sz="2400" dirty="0">
                <a:solidFill>
                  <a:srgbClr val="800000"/>
                </a:solidFill>
              </a:rPr>
              <a:t>When an atom enters an excited state, the </a:t>
            </a:r>
            <a:r>
              <a:rPr lang="en-US" sz="2400" b="1" u="sng" dirty="0">
                <a:solidFill>
                  <a:srgbClr val="800000"/>
                </a:solidFill>
              </a:rPr>
              <a:t>number </a:t>
            </a:r>
            <a:r>
              <a:rPr lang="en-US" sz="2400" dirty="0">
                <a:solidFill>
                  <a:srgbClr val="800000"/>
                </a:solidFill>
              </a:rPr>
              <a:t>of electrons STAYS THE SAME but the </a:t>
            </a:r>
            <a:r>
              <a:rPr lang="en-US" sz="2400" b="1" u="sng" dirty="0">
                <a:solidFill>
                  <a:srgbClr val="800000"/>
                </a:solidFill>
              </a:rPr>
              <a:t>location</a:t>
            </a:r>
            <a:r>
              <a:rPr lang="en-US" sz="2400" dirty="0">
                <a:solidFill>
                  <a:srgbClr val="800000"/>
                </a:solidFill>
              </a:rPr>
              <a:t> of the electrons CHANGES.</a:t>
            </a:r>
            <a:endParaRPr lang="en-US" sz="2000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17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3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ndy"/>
        <a:ea typeface="ＭＳ Ｐゴシック"/>
        <a:cs typeface=""/>
      </a:majorFont>
      <a:minorFont>
        <a:latin typeface="Andy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Notebook3.pot</Template>
  <TotalTime>7377</TotalTime>
  <Words>921</Words>
  <Application>Microsoft Macintosh PowerPoint</Application>
  <PresentationFormat>On-screen Show (4:3)</PresentationFormat>
  <Paragraphs>229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Notebook3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Brainy Betty,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 Backgrounds</dc:title>
  <dc:creator>Nandini Shastry</dc:creator>
  <cp:lastModifiedBy>User</cp:lastModifiedBy>
  <cp:revision>223</cp:revision>
  <dcterms:created xsi:type="dcterms:W3CDTF">2006-09-25T20:10:35Z</dcterms:created>
  <dcterms:modified xsi:type="dcterms:W3CDTF">2015-12-08T15:29:38Z</dcterms:modified>
</cp:coreProperties>
</file>