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411" r:id="rId3"/>
    <p:sldId id="473" r:id="rId4"/>
    <p:sldId id="531" r:id="rId5"/>
    <p:sldId id="520" r:id="rId6"/>
    <p:sldId id="521" r:id="rId7"/>
    <p:sldId id="510" r:id="rId8"/>
    <p:sldId id="530" r:id="rId9"/>
    <p:sldId id="497" r:id="rId10"/>
    <p:sldId id="430" r:id="rId11"/>
    <p:sldId id="43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C788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5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F6F64-3C8F-A24F-A27F-F89C30DC8D58}" type="datetimeFigureOut">
              <a:rPr lang="en-US" smtClean="0"/>
              <a:t>11/3/15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94846-50F2-0D4D-82AE-B8A363F5A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8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B3E07-FDBD-EE40-A897-AA05B334E4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80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B543BEA5-6360-6C4A-8BFC-3EE9A044846B}" type="datetime1">
              <a:rPr lang="en-US"/>
              <a:pPr/>
              <a:t>11/3/15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781DB4F4-7837-AD47-84A3-80EF370C4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DD34C1-C52F-DF4E-9C4C-243D20234432}" type="datetime1">
              <a:rPr lang="en-US"/>
              <a:pPr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94493-31C1-8F47-9E0D-E184DA9FFC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3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F1B95-E7F6-FC49-9D2D-048B010BC9B2}" type="datetime1">
              <a:rPr lang="en-US"/>
              <a:pPr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EC1FF-55E6-5A41-A3B1-19578F117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8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C07176-31FF-3241-A93A-94AFBDAD4DB7}" type="datetime1">
              <a:rPr lang="en-US"/>
              <a:pPr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4674C-5202-3E40-9772-A7D37FE15E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4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5319BA-C77F-4A4B-8B30-7A0BE48DBFE2}" type="datetime1">
              <a:rPr lang="en-US"/>
              <a:pPr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EA261-8B83-E242-9CCA-0FDDCC04A9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5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A03B73-7EDE-FF4A-83B9-99CF93774E83}" type="datetime1">
              <a:rPr lang="en-US"/>
              <a:pPr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140BE-EF2C-B44B-8DC2-8322FE3EDA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3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820607-DC27-C745-A573-5ED974F05F27}" type="datetime1">
              <a:rPr lang="en-US"/>
              <a:pPr/>
              <a:t>11/3/15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8B0BD-98FB-704C-9644-9DBA62ACF3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5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EBCE1-D11C-BA4A-B789-0FDA296A1433}" type="datetime1">
              <a:rPr lang="en-US"/>
              <a:pPr/>
              <a:t>11/3/15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1EA0F-8545-774A-AA04-008293ED5E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0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5A5E34-3E1F-EC41-8C5D-3F920576CBE0}" type="datetime1">
              <a:rPr lang="en-US"/>
              <a:pPr/>
              <a:t>11/3/15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8B19F-A122-2A47-AAA5-DCE04E6AA3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1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89FBE8-4CFD-2446-9EA5-BDC20A501ECD}" type="datetime1">
              <a:rPr lang="en-US"/>
              <a:pPr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E8B86-F344-EE44-ABD6-67ADD82382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4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628D4-63C3-4141-A484-EA3E7A80E592}" type="datetime1">
              <a:rPr lang="en-US"/>
              <a:pPr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98CFD-3662-3F4F-BA81-999A81F467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2205D52-C5AC-7447-BBFB-A63E43A1E4C5}" type="datetime1">
              <a:rPr lang="en-US"/>
              <a:pPr/>
              <a:t>11/3/15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CFF51C7-3632-2D48-B841-D7DE931138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609600"/>
            <a:ext cx="7296150" cy="3806092"/>
          </a:xfrm>
        </p:spPr>
        <p:txBody>
          <a:bodyPr>
            <a:normAutofit fontScale="77500" lnSpcReduction="20000"/>
          </a:bodyPr>
          <a:lstStyle/>
          <a:p>
            <a:pPr algn="l" eaLnBrk="1" hangingPunct="1"/>
            <a:r>
              <a:rPr lang="en-US" sz="3400" b="1" u="sng" dirty="0" smtClean="0">
                <a:solidFill>
                  <a:srgbClr val="262673"/>
                </a:solidFill>
                <a:latin typeface="Stencil"/>
                <a:ea typeface="ＭＳ Ｐゴシック" charset="-128"/>
                <a:cs typeface="Stencil"/>
              </a:rPr>
              <a:t>DATE:</a:t>
            </a:r>
            <a:r>
              <a:rPr lang="en-US" sz="3400" b="1" dirty="0" smtClean="0">
                <a:solidFill>
                  <a:srgbClr val="262673"/>
                </a:solidFill>
                <a:latin typeface="Stencil"/>
                <a:ea typeface="ＭＳ Ｐゴシック" charset="-128"/>
                <a:cs typeface="Stencil"/>
              </a:rPr>
              <a:t> </a:t>
            </a:r>
          </a:p>
          <a:p>
            <a:pPr algn="l" eaLnBrk="1" hangingPunct="1"/>
            <a:endParaRPr lang="en-US" sz="3400" dirty="0">
              <a:solidFill>
                <a:srgbClr val="262673"/>
              </a:solidFill>
              <a:latin typeface="Andy"/>
              <a:ea typeface="ＭＳ Ｐゴシック" charset="-128"/>
              <a:cs typeface="Andy"/>
            </a:endParaRPr>
          </a:p>
          <a:p>
            <a:pPr algn="l"/>
            <a:r>
              <a:rPr lang="en-US" sz="3400" b="1" u="sng" dirty="0" smtClean="0">
                <a:solidFill>
                  <a:srgbClr val="262673"/>
                </a:solidFill>
                <a:latin typeface="Stencil"/>
                <a:ea typeface="ＭＳ Ｐゴシック" charset="-128"/>
                <a:cs typeface="Stencil"/>
              </a:rPr>
              <a:t>TOPIC/ Objective</a:t>
            </a:r>
            <a:r>
              <a:rPr lang="en-US" sz="3400" b="1" dirty="0" smtClean="0">
                <a:solidFill>
                  <a:srgbClr val="262673"/>
                </a:solidFill>
                <a:latin typeface="Stencil"/>
                <a:ea typeface="ＭＳ Ｐゴシック" charset="-128"/>
                <a:cs typeface="Stencil"/>
              </a:rPr>
              <a:t>: </a:t>
            </a:r>
            <a:endParaRPr lang="en-US" sz="3400" b="1" dirty="0" smtClean="0">
              <a:solidFill>
                <a:srgbClr val="262673"/>
              </a:solidFill>
              <a:latin typeface="Stencil"/>
              <a:ea typeface="ＭＳ Ｐゴシック" charset="-128"/>
              <a:cs typeface="Stencil"/>
            </a:endParaRPr>
          </a:p>
          <a:p>
            <a:pPr algn="l"/>
            <a:r>
              <a:rPr lang="en-US" sz="3800" dirty="0" smtClean="0"/>
              <a:t>I </a:t>
            </a:r>
            <a:r>
              <a:rPr lang="en-US" sz="3800" dirty="0"/>
              <a:t>will be able to draw </a:t>
            </a:r>
            <a:r>
              <a:rPr lang="en-US" sz="3800" dirty="0" smtClean="0"/>
              <a:t>the Lewis Dot structures </a:t>
            </a:r>
            <a:r>
              <a:rPr lang="en-US" sz="3800" dirty="0"/>
              <a:t>of elements.</a:t>
            </a:r>
          </a:p>
          <a:p>
            <a:pPr algn="l"/>
            <a:endParaRPr lang="en-US" sz="3600" dirty="0" smtClean="0"/>
          </a:p>
          <a:p>
            <a:pPr algn="l"/>
            <a:r>
              <a:rPr lang="en-US" sz="3700" b="1" u="sng" dirty="0" smtClean="0">
                <a:solidFill>
                  <a:srgbClr val="262673"/>
                </a:solidFill>
                <a:latin typeface="Stencil"/>
                <a:ea typeface="ＭＳ Ｐゴシック" charset="-128"/>
                <a:cs typeface="Stencil"/>
              </a:rPr>
              <a:t>Essential question</a:t>
            </a:r>
            <a:r>
              <a:rPr lang="en-US" sz="3700" b="1" dirty="0" smtClean="0">
                <a:solidFill>
                  <a:srgbClr val="262673"/>
                </a:solidFill>
                <a:latin typeface="Stencil"/>
                <a:ea typeface="ＭＳ Ｐゴシック" charset="-128"/>
                <a:cs typeface="Stencil"/>
              </a:rPr>
              <a:t>:</a:t>
            </a:r>
            <a:r>
              <a:rPr lang="en-US" sz="3700" dirty="0" smtClean="0">
                <a:solidFill>
                  <a:srgbClr val="262673"/>
                </a:solidFill>
                <a:latin typeface="Stencil"/>
                <a:ea typeface="ＭＳ Ｐゴシック" charset="-128"/>
                <a:cs typeface="Stencil"/>
              </a:rPr>
              <a:t> </a:t>
            </a:r>
            <a:endParaRPr lang="en-US" sz="3700" dirty="0">
              <a:latin typeface="Stencil"/>
              <a:ea typeface="ＭＳ Ｐゴシック" charset="-128"/>
              <a:cs typeface="Stencil"/>
            </a:endParaRPr>
          </a:p>
          <a:p>
            <a:pPr algn="l"/>
            <a:r>
              <a:rPr lang="en-US" sz="3600" dirty="0" smtClean="0"/>
              <a:t>How </a:t>
            </a:r>
            <a:r>
              <a:rPr lang="en-US" sz="3600" dirty="0"/>
              <a:t>can I represent the </a:t>
            </a:r>
            <a:r>
              <a:rPr lang="en-US" sz="3600" dirty="0" smtClean="0"/>
              <a:t>valence </a:t>
            </a:r>
            <a:r>
              <a:rPr lang="en-US" sz="3600" dirty="0"/>
              <a:t>electrons of elements?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Unit 2: A World of Particles: An Atom &amp; Its Components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2.6</a:t>
            </a:r>
            <a:endParaRPr lang="en-US" sz="6000" dirty="0">
              <a:solidFill>
                <a:schemeClr val="bg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12" name="Rounded Rectangle 1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accent1">
                <a:lumMod val="2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Introduction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1">
                <a:lumMod val="2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Mini-Lesson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1">
                <a:lumMod val="2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Summary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1">
                <a:lumMod val="2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Work Period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1">
                <a:lumMod val="2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Exit Slip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001" y="1066800"/>
              <a:ext cx="1453199" cy="369332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Do Now</a:t>
              </a:r>
              <a:endParaRPr lang="en-US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26" y="5568464"/>
            <a:ext cx="871830" cy="957382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310" y="4415692"/>
            <a:ext cx="1758511" cy="2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3732821" y="4415692"/>
            <a:ext cx="5411179" cy="24423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0" b="1" u="sng" dirty="0" smtClean="0">
                <a:solidFill>
                  <a:srgbClr val="000000"/>
                </a:solidFill>
                <a:latin typeface="Stencil" pitchFamily="82" charset="0"/>
              </a:rPr>
              <a:t>DO NOW</a:t>
            </a:r>
            <a:r>
              <a:rPr lang="en-US" sz="12000" b="1" dirty="0" smtClean="0">
                <a:solidFill>
                  <a:srgbClr val="000000"/>
                </a:solidFill>
                <a:latin typeface="Stencil" pitchFamily="82" charset="0"/>
              </a:rPr>
              <a:t>:</a:t>
            </a:r>
            <a:r>
              <a:rPr lang="en-US" sz="8000" b="1" dirty="0" smtClean="0">
                <a:solidFill>
                  <a:srgbClr val="000000"/>
                </a:solidFill>
                <a:latin typeface="Stencil" pitchFamily="82" charset="0"/>
              </a:rPr>
              <a:t> </a:t>
            </a:r>
          </a:p>
          <a:p>
            <a:pPr algn="l"/>
            <a:r>
              <a:rPr lang="en-US" sz="5100" b="1" dirty="0" smtClean="0">
                <a:solidFill>
                  <a:srgbClr val="262673"/>
                </a:solidFill>
                <a:latin typeface="Corbel"/>
                <a:cs typeface="Corbel"/>
              </a:rPr>
              <a:t>Complete Do Now sheet. You have 5 minutes.</a:t>
            </a:r>
          </a:p>
        </p:txBody>
      </p:sp>
    </p:spTree>
    <p:extLst>
      <p:ext uri="{BB962C8B-B14F-4D97-AF65-F5344CB8AC3E}">
        <p14:creationId xmlns:p14="http://schemas.microsoft.com/office/powerpoint/2010/main" val="670575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11/3/15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10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/>
              <a:t>HOMEWORK</a:t>
            </a:r>
            <a:r>
              <a:rPr lang="en-US" sz="3200" b="1" u="sng" dirty="0" smtClean="0"/>
              <a:t>:</a:t>
            </a:r>
            <a:endParaRPr lang="en-US" sz="3200" dirty="0"/>
          </a:p>
          <a:p>
            <a:r>
              <a:rPr lang="en-US" sz="3200" dirty="0"/>
              <a:t>Finish classwork of </a:t>
            </a:r>
            <a:r>
              <a:rPr lang="en-US" sz="3200" dirty="0" smtClean="0"/>
              <a:t>2.6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Write a summary of today’s lesson</a:t>
            </a:r>
          </a:p>
          <a:p>
            <a:endParaRPr lang="en-US" sz="3200" dirty="0"/>
          </a:p>
          <a:p>
            <a:r>
              <a:rPr lang="en-US" sz="3200" dirty="0" smtClean="0"/>
              <a:t>Create one question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Highlight important information from the lesson</a:t>
            </a:r>
          </a:p>
          <a:p>
            <a:pPr marL="0" indent="0">
              <a:buNone/>
            </a:pPr>
            <a:endParaRPr lang="en-US" sz="4000" b="1" u="sng" dirty="0"/>
          </a:p>
          <a:p>
            <a:pPr marL="0" indent="0">
              <a:buNone/>
            </a:pPr>
            <a:endParaRPr lang="en-US" sz="3200" b="1" u="sng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Unit 2: A World of Particles: An Atom &amp; Its Components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2.6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can I represent the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valence electrons of elements?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491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11/3/15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11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/>
              <a:t>EXIT SLIP</a:t>
            </a:r>
          </a:p>
          <a:p>
            <a:pPr marL="0" indent="0">
              <a:buNone/>
            </a:pPr>
            <a:r>
              <a:rPr lang="en-US" sz="3200" b="1" i="1" dirty="0">
                <a:solidFill>
                  <a:srgbClr val="FF0000"/>
                </a:solidFill>
              </a:rPr>
              <a:t>Make sure you get your trackers checked!</a:t>
            </a:r>
          </a:p>
          <a:p>
            <a:pPr marL="0" indent="0">
              <a:buNone/>
            </a:pPr>
            <a:endParaRPr lang="en-US" sz="3200" b="1" u="sng" dirty="0"/>
          </a:p>
          <a:p>
            <a:pPr marL="0" indent="0">
              <a:buNone/>
            </a:pPr>
            <a:endParaRPr lang="en-US" sz="4000" b="1" u="sng" dirty="0"/>
          </a:p>
          <a:p>
            <a:pPr marL="0" indent="0">
              <a:buNone/>
            </a:pPr>
            <a:endParaRPr lang="en-US" sz="3200" b="1" u="sng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Unit 2: A World of Particles: An Atom &amp; Its Components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2.6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can I represent the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valence electrons of elements?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23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11/3/15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Unit 2: A World of Particles: An Atom &amp; Its Components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2.6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can I represent the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valence </a:t>
            </a:r>
            <a:r>
              <a:rPr lang="en-US" sz="2400" b="1" dirty="0">
                <a:solidFill>
                  <a:schemeClr val="bg1"/>
                </a:solidFill>
              </a:rPr>
              <a:t>electrons of elements</a:t>
            </a:r>
            <a:r>
              <a:rPr lang="en-US" sz="2400" b="1" dirty="0" smtClean="0">
                <a:solidFill>
                  <a:schemeClr val="bg1"/>
                </a:solidFill>
              </a:rPr>
              <a:t>?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1600200"/>
            <a:ext cx="4724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4000" dirty="0">
                <a:solidFill>
                  <a:srgbClr val="475BCD"/>
                </a:solidFill>
                <a:latin typeface="Noteworthy Light"/>
                <a:cs typeface="Noteworthy Light"/>
              </a:rPr>
              <a:t>Do Now:</a:t>
            </a:r>
          </a:p>
          <a:p>
            <a:pPr marL="0" indent="0">
              <a:buFontTx/>
              <a:buNone/>
            </a:pPr>
            <a:endParaRPr lang="en-US" sz="28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0" indent="0">
              <a:buFontTx/>
              <a:buNone/>
            </a:pPr>
            <a:endParaRPr lang="en-US" sz="2800" b="1" u="sng" dirty="0" smtClean="0">
              <a:latin typeface="Century Gothic"/>
              <a:cs typeface="Century Gothic"/>
            </a:endParaRPr>
          </a:p>
          <a:p>
            <a:pPr marL="0" indent="0">
              <a:buFontTx/>
              <a:buNone/>
            </a:pPr>
            <a:endParaRPr lang="en-US" sz="2800" b="1" u="sng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563082"/>
              </p:ext>
            </p:extLst>
          </p:nvPr>
        </p:nvGraphicFramePr>
        <p:xfrm>
          <a:off x="586326" y="2819400"/>
          <a:ext cx="8481474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cument" r:id="rId3" imgW="7188200" imgH="3035300" progId="Word.Document.12">
                  <p:embed/>
                </p:oleObj>
              </mc:Choice>
              <mc:Fallback>
                <p:oleObj name="Document" r:id="rId3" imgW="7188200" imgH="3035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6326" y="2819400"/>
                        <a:ext cx="8481474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3583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11/3/15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Unit 2: A World of Particles: An Atom &amp; Its Components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2.6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can I represent the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valence electrons of elements?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0" y="1600200"/>
            <a:ext cx="0" cy="525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1646237"/>
            <a:ext cx="335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QUESTION</a:t>
            </a:r>
            <a:endParaRPr lang="en-US" sz="2200" b="1" dirty="0" smtClean="0">
              <a:solidFill>
                <a:schemeClr val="accent2"/>
              </a:solidFill>
            </a:endParaRPr>
          </a:p>
          <a:p>
            <a:pPr marL="0" indent="0">
              <a:buFontTx/>
              <a:buNone/>
            </a:pPr>
            <a:r>
              <a:rPr lang="en-US" sz="2200" b="1" dirty="0" smtClean="0">
                <a:solidFill>
                  <a:schemeClr val="accent2"/>
                </a:solidFill>
              </a:rPr>
              <a:t>What are valence electrons?</a:t>
            </a:r>
            <a:endParaRPr lang="en-US" sz="2200" b="1" dirty="0">
              <a:solidFill>
                <a:schemeClr val="accent2"/>
              </a:solidFill>
            </a:endParaRPr>
          </a:p>
          <a:p>
            <a:pPr marL="971550" lvl="1" indent="-514350">
              <a:lnSpc>
                <a:spcPct val="120000"/>
              </a:lnSpc>
              <a:buFontTx/>
              <a:buAutoNum type="arabicPeriod"/>
            </a:pPr>
            <a:endParaRPr lang="en-US" sz="2400" dirty="0" smtClean="0">
              <a:solidFill>
                <a:srgbClr val="800000"/>
              </a:solidFill>
            </a:endParaRPr>
          </a:p>
          <a:p>
            <a:pPr algn="ctr">
              <a:lnSpc>
                <a:spcPct val="120000"/>
              </a:lnSpc>
            </a:pPr>
            <a:endParaRPr lang="en-US" sz="2400" dirty="0" smtClean="0">
              <a:solidFill>
                <a:srgbClr val="800000"/>
              </a:solidFill>
              <a:latin typeface="Candara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u="sng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pPr marL="0" indent="0">
              <a:buFontTx/>
              <a:buNone/>
            </a:pPr>
            <a:endParaRPr lang="en-US" sz="2400" u="sng" dirty="0">
              <a:solidFill>
                <a:srgbClr val="800000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949700" y="1676400"/>
            <a:ext cx="518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  <a:endParaRPr lang="en-US" sz="2400" b="1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800000"/>
                </a:solidFill>
              </a:rPr>
              <a:t>Outermost electrons of an atom</a:t>
            </a:r>
          </a:p>
          <a:p>
            <a:pPr marL="0" indent="0">
              <a:buNone/>
            </a:pPr>
            <a:endParaRPr lang="en-US" sz="2400" dirty="0">
              <a:solidFill>
                <a:srgbClr val="333399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8100" y="2590800"/>
            <a:ext cx="1917700" cy="1879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22892" b="14458"/>
          <a:stretch/>
        </p:blipFill>
        <p:spPr>
          <a:xfrm>
            <a:off x="4038600" y="4648200"/>
            <a:ext cx="28194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539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11/3/15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Unit 2: A World of Particles: An Atom &amp; Its Components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2.6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can I represent the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valence electrons of elements?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1600200"/>
            <a:ext cx="8686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sz="3200" dirty="0">
                <a:solidFill>
                  <a:srgbClr val="000000"/>
                </a:solidFill>
                <a:latin typeface="Stencil"/>
                <a:cs typeface="Stencil"/>
              </a:rPr>
              <a:t>Try it!</a:t>
            </a:r>
            <a:endParaRPr lang="en-US" sz="3200" b="1" u="sng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Directions</a:t>
            </a:r>
            <a:r>
              <a:rPr lang="en-US" sz="3200" dirty="0">
                <a:solidFill>
                  <a:srgbClr val="000000"/>
                </a:solidFill>
              </a:rPr>
              <a:t>: Find the electron configuration for the following elements.  Circle the valence electrons. </a:t>
            </a:r>
          </a:p>
          <a:p>
            <a:pPr lvl="0"/>
            <a:r>
              <a:rPr lang="en-US" sz="3200" b="1" dirty="0">
                <a:solidFill>
                  <a:srgbClr val="000000"/>
                </a:solidFill>
              </a:rPr>
              <a:t>1. Magnesium: ______________		</a:t>
            </a:r>
          </a:p>
          <a:p>
            <a:pPr lvl="0"/>
            <a:r>
              <a:rPr lang="en-US" sz="3200" b="1" dirty="0">
                <a:solidFill>
                  <a:srgbClr val="000000"/>
                </a:solidFill>
              </a:rPr>
              <a:t>2. Potassium: _______________	</a:t>
            </a:r>
          </a:p>
          <a:p>
            <a:r>
              <a:rPr lang="en-US" sz="3200" b="1" dirty="0">
                <a:solidFill>
                  <a:srgbClr val="000000"/>
                </a:solidFill>
              </a:rPr>
              <a:t>3. Xenon: ________________		</a:t>
            </a:r>
          </a:p>
          <a:p>
            <a:pPr lvl="0"/>
            <a:r>
              <a:rPr lang="en-US" sz="3200" b="1" dirty="0">
                <a:solidFill>
                  <a:srgbClr val="000000"/>
                </a:solidFill>
              </a:rPr>
              <a:t>4. Calcium: ______________</a:t>
            </a: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endParaRPr lang="en-US" sz="32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0" indent="0">
              <a:buFontTx/>
              <a:buNone/>
            </a:pPr>
            <a:endParaRPr lang="en-US" sz="3200" b="1" u="sng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0" indent="0">
              <a:buFontTx/>
              <a:buNone/>
            </a:pPr>
            <a:endParaRPr lang="en-US" sz="3200" b="1" u="sng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141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11/3/15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Unit 2: A World of Particles: An Atom &amp; Its Components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2.6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can I represent the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valence electrons of elements?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0" y="1600200"/>
            <a:ext cx="0" cy="525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1646237"/>
            <a:ext cx="335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QUESTION</a:t>
            </a:r>
            <a:endParaRPr lang="en-US" sz="2400" b="1" dirty="0">
              <a:solidFill>
                <a:schemeClr val="accent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333399"/>
                </a:solidFill>
              </a:rPr>
              <a:t>What is a Lewis Dot Structure?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u="sng" dirty="0">
              <a:solidFill>
                <a:srgbClr val="333399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pPr marL="0" indent="0">
              <a:buFontTx/>
              <a:buNone/>
            </a:pPr>
            <a:endParaRPr lang="en-US" sz="2400" u="sng" dirty="0">
              <a:solidFill>
                <a:srgbClr val="800000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949700" y="1676400"/>
            <a:ext cx="518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  <a:endParaRPr lang="en-US" sz="2400" dirty="0">
              <a:solidFill>
                <a:srgbClr val="333399"/>
              </a:solidFill>
            </a:endParaRPr>
          </a:p>
          <a:p>
            <a:pPr marL="0" indent="0">
              <a:buFontTx/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diagram </a:t>
            </a:r>
            <a:r>
              <a:rPr lang="en-US" sz="2400" b="1" dirty="0">
                <a:solidFill>
                  <a:srgbClr val="800000"/>
                </a:solidFill>
              </a:rPr>
              <a:t>to represent </a:t>
            </a:r>
            <a:r>
              <a:rPr lang="en-US" sz="2400" b="1" dirty="0" smtClean="0">
                <a:solidFill>
                  <a:srgbClr val="800000"/>
                </a:solidFill>
              </a:rPr>
              <a:t>how the outermost electrons are arranged around elements and compounds</a:t>
            </a:r>
          </a:p>
          <a:p>
            <a:pPr marL="0" indent="0">
              <a:buFontTx/>
              <a:buNone/>
            </a:pPr>
            <a:endParaRPr lang="en-US" sz="2400" b="1" dirty="0">
              <a:solidFill>
                <a:srgbClr val="800000"/>
              </a:solidFill>
            </a:endParaRPr>
          </a:p>
          <a:p>
            <a:pPr marL="0" indent="0">
              <a:buFontTx/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Examples</a:t>
            </a:r>
            <a:endParaRPr lang="en-US" sz="2400" b="1" dirty="0">
              <a:solidFill>
                <a:srgbClr val="800000"/>
              </a:solidFill>
            </a:endParaRPr>
          </a:p>
          <a:p>
            <a:pPr marL="0" indent="0">
              <a:buFontTx/>
              <a:buNone/>
            </a:pPr>
            <a:endParaRPr lang="en-US" sz="2400" b="1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>
              <a:solidFill>
                <a:srgbClr val="333399"/>
              </a:solidFill>
            </a:endParaRPr>
          </a:p>
        </p:txBody>
      </p:sp>
      <p:pic>
        <p:nvPicPr>
          <p:cNvPr id="13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419600"/>
            <a:ext cx="2362200" cy="211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1753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11/3/15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Unit 2: A World of Particles: An Atom &amp; Its Components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2.6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can I represent the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valence electrons of elements?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0" y="1600200"/>
            <a:ext cx="0" cy="525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1646237"/>
            <a:ext cx="335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QUESTION</a:t>
            </a:r>
            <a:endParaRPr lang="en-US" sz="2400" b="1" dirty="0">
              <a:solidFill>
                <a:schemeClr val="accent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333399"/>
                </a:solidFill>
              </a:rPr>
              <a:t>Steps of Lewis Dot Structure</a:t>
            </a:r>
            <a:endParaRPr lang="en-US" sz="24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pPr marL="0" indent="0">
              <a:buFontTx/>
              <a:buNone/>
            </a:pPr>
            <a:endParaRPr lang="en-US" sz="2400" u="sng" dirty="0">
              <a:solidFill>
                <a:srgbClr val="800000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949700" y="1676400"/>
            <a:ext cx="518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  <a:endParaRPr lang="en-US" sz="2400" dirty="0">
              <a:solidFill>
                <a:srgbClr val="333399"/>
              </a:solidFill>
            </a:endParaRPr>
          </a:p>
          <a:p>
            <a:pPr lvl="0"/>
            <a:r>
              <a:rPr lang="en-US" sz="2400" dirty="0" smtClean="0">
                <a:solidFill>
                  <a:srgbClr val="000000"/>
                </a:solidFill>
              </a:rPr>
              <a:t>Write </a:t>
            </a:r>
            <a:r>
              <a:rPr lang="en-US" sz="2400" dirty="0">
                <a:solidFill>
                  <a:srgbClr val="000000"/>
                </a:solidFill>
              </a:rPr>
              <a:t>symbol of element</a:t>
            </a:r>
          </a:p>
          <a:p>
            <a:pPr lvl="0"/>
            <a:r>
              <a:rPr lang="en-US" sz="2400" dirty="0">
                <a:solidFill>
                  <a:srgbClr val="000000"/>
                </a:solidFill>
              </a:rPr>
              <a:t>Find out </a:t>
            </a:r>
            <a:r>
              <a:rPr lang="en-US" sz="2400" dirty="0" smtClean="0">
                <a:solidFill>
                  <a:srgbClr val="000000"/>
                </a:solidFill>
              </a:rPr>
              <a:t># of </a:t>
            </a:r>
            <a:r>
              <a:rPr lang="en-US" sz="2400" dirty="0">
                <a:solidFill>
                  <a:srgbClr val="000000"/>
                </a:solidFill>
              </a:rPr>
              <a:t>valence electrons</a:t>
            </a:r>
          </a:p>
          <a:p>
            <a:pPr lvl="0"/>
            <a:r>
              <a:rPr lang="en-US" sz="2400" dirty="0">
                <a:solidFill>
                  <a:srgbClr val="000000"/>
                </a:solidFill>
              </a:rPr>
              <a:t>Draw a dot representing each valence electron. (NOTE: Draw a dot on each side of the valence electron first before </a:t>
            </a:r>
            <a:r>
              <a:rPr lang="en-US" sz="2400" dirty="0" smtClean="0">
                <a:solidFill>
                  <a:srgbClr val="000000"/>
                </a:solidFill>
              </a:rPr>
              <a:t>pairing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NOTES: 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A. Cannot have no more than 2 on any side of symbol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B. No more than 8 dots in total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Example</a:t>
            </a:r>
            <a:r>
              <a:rPr lang="en-US" sz="2400" dirty="0">
                <a:solidFill>
                  <a:srgbClr val="000000"/>
                </a:solidFill>
              </a:rPr>
              <a:t>: </a:t>
            </a:r>
            <a:r>
              <a:rPr lang="en-US" sz="2800" dirty="0">
                <a:solidFill>
                  <a:srgbClr val="000000"/>
                </a:solidFill>
              </a:rPr>
              <a:t>1) Be        2) F</a:t>
            </a:r>
          </a:p>
          <a:p>
            <a:pPr marL="0" indent="0">
              <a:buFontTx/>
              <a:buNone/>
            </a:pPr>
            <a:endParaRPr lang="en-US" sz="2400" b="1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520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11/3/15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Unit 2: A World of Particles: An Atom &amp; Its Components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2.6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can I represent the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valence electrons of elements?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600200"/>
            <a:ext cx="8382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4000" u="sng" dirty="0" smtClean="0">
                <a:solidFill>
                  <a:srgbClr val="475BCD"/>
                </a:solidFill>
                <a:latin typeface="Noteworthy Light"/>
                <a:cs typeface="Noteworthy Light"/>
              </a:rPr>
              <a:t>PRACTICE QUESTIONS</a:t>
            </a:r>
          </a:p>
          <a:p>
            <a:pPr marL="0" indent="0">
              <a:buNone/>
            </a:pPr>
            <a:endParaRPr lang="en-US" sz="4000" dirty="0">
              <a:solidFill>
                <a:srgbClr val="000000"/>
              </a:solidFill>
              <a:latin typeface="Noteworthy Light"/>
              <a:cs typeface="Noteworthy Light"/>
            </a:endParaRPr>
          </a:p>
          <a:p>
            <a:pPr marL="0" indent="0">
              <a:buFontTx/>
              <a:buNone/>
            </a:pPr>
            <a:endParaRPr lang="en-US" sz="4000" dirty="0">
              <a:solidFill>
                <a:srgbClr val="475BCD"/>
              </a:solidFill>
              <a:latin typeface="Noteworthy Light"/>
              <a:cs typeface="Noteworthy Light"/>
            </a:endParaRPr>
          </a:p>
          <a:p>
            <a:pPr marL="0" indent="0" algn="ctr">
              <a:buFontTx/>
              <a:buNone/>
            </a:pPr>
            <a:endParaRPr lang="en-US" sz="2500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0" indent="0">
              <a:buFontTx/>
              <a:buNone/>
            </a:pPr>
            <a:endParaRPr lang="en-US" sz="25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0" indent="0">
              <a:buFontTx/>
              <a:buNone/>
            </a:pPr>
            <a:endParaRPr lang="en-US" sz="2500" b="1" u="sng" dirty="0" smtClean="0">
              <a:latin typeface="Century Gothic"/>
              <a:cs typeface="Century Gothic"/>
            </a:endParaRPr>
          </a:p>
          <a:p>
            <a:pPr marL="0" indent="0">
              <a:buFontTx/>
              <a:buNone/>
            </a:pPr>
            <a:endParaRPr lang="en-US" sz="3200" b="1" u="sng" dirty="0" smtClean="0"/>
          </a:p>
        </p:txBody>
      </p:sp>
      <p:sp>
        <p:nvSpPr>
          <p:cNvPr id="3" name="Rectangle 2"/>
          <p:cNvSpPr/>
          <p:nvPr/>
        </p:nvSpPr>
        <p:spPr>
          <a:xfrm>
            <a:off x="533400" y="4570273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/>
              <a:buChar char="•"/>
            </a:pPr>
            <a:endParaRPr lang="en-US" dirty="0"/>
          </a:p>
        </p:txBody>
      </p:sp>
      <p:pic>
        <p:nvPicPr>
          <p:cNvPr id="10" name="Picture 9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5"/>
          <a:stretch/>
        </p:blipFill>
        <p:spPr bwMode="auto">
          <a:xfrm>
            <a:off x="914400" y="2362200"/>
            <a:ext cx="7239000" cy="4191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58344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11/3/15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Unit 2: A World of Particles: An Atom &amp; Its Components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2.6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can I represent the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valence electrons of elements?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600200"/>
            <a:ext cx="8382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4000" u="sng" dirty="0" smtClean="0">
                <a:solidFill>
                  <a:srgbClr val="475BCD"/>
                </a:solidFill>
                <a:latin typeface="Noteworthy Light"/>
                <a:cs typeface="Noteworthy Light"/>
              </a:rPr>
              <a:t>PRACTICE QUESTIONS</a:t>
            </a:r>
          </a:p>
          <a:p>
            <a:pPr marL="0" indent="0">
              <a:buNone/>
            </a:pPr>
            <a:endParaRPr lang="en-US" sz="4000" dirty="0">
              <a:solidFill>
                <a:srgbClr val="000000"/>
              </a:solidFill>
              <a:latin typeface="Noteworthy Light"/>
              <a:cs typeface="Noteworthy Light"/>
            </a:endParaRPr>
          </a:p>
          <a:p>
            <a:pPr marL="0" indent="0">
              <a:buFontTx/>
              <a:buNone/>
            </a:pPr>
            <a:endParaRPr lang="en-US" sz="4000" dirty="0">
              <a:solidFill>
                <a:srgbClr val="475BCD"/>
              </a:solidFill>
              <a:latin typeface="Noteworthy Light"/>
              <a:cs typeface="Noteworthy Light"/>
            </a:endParaRPr>
          </a:p>
          <a:p>
            <a:pPr marL="0" indent="0" algn="ctr">
              <a:buFontTx/>
              <a:buNone/>
            </a:pPr>
            <a:endParaRPr lang="en-US" sz="2500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0" indent="0">
              <a:buFontTx/>
              <a:buNone/>
            </a:pPr>
            <a:endParaRPr lang="en-US" sz="25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0" indent="0">
              <a:buFontTx/>
              <a:buNone/>
            </a:pPr>
            <a:endParaRPr lang="en-US" sz="2500" b="1" u="sng" dirty="0" smtClean="0">
              <a:latin typeface="Century Gothic"/>
              <a:cs typeface="Century Gothic"/>
            </a:endParaRPr>
          </a:p>
          <a:p>
            <a:pPr marL="0" indent="0">
              <a:buFontTx/>
              <a:buNone/>
            </a:pPr>
            <a:endParaRPr lang="en-US" sz="3200" b="1" u="sng" dirty="0" smtClean="0"/>
          </a:p>
        </p:txBody>
      </p:sp>
      <p:sp>
        <p:nvSpPr>
          <p:cNvPr id="3" name="Rectangle 2"/>
          <p:cNvSpPr/>
          <p:nvPr/>
        </p:nvSpPr>
        <p:spPr>
          <a:xfrm>
            <a:off x="533400" y="4570273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/>
              <a:buChar char="•"/>
            </a:pPr>
            <a:endParaRPr lang="en-US" dirty="0"/>
          </a:p>
        </p:txBody>
      </p:sp>
      <p:pic>
        <p:nvPicPr>
          <p:cNvPr id="12" name="Pictur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7391400" cy="3733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7910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11/3/15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Unit 2: A World of Particles: An Atom &amp; Its Components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2.6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can I represent the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valence electrons of elements?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646237"/>
            <a:ext cx="2895600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QUESTION</a:t>
            </a:r>
          </a:p>
          <a:p>
            <a:pPr marL="0" indent="0"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One question I still have is…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33400" y="4953001"/>
            <a:ext cx="8610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SUMMARY: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505200" y="1646237"/>
            <a:ext cx="5638800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333399"/>
                </a:solidFill>
              </a:rPr>
              <a:t>1. </a:t>
            </a:r>
            <a:endParaRPr lang="en-US" sz="2400" dirty="0">
              <a:solidFill>
                <a:srgbClr val="333399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352800" y="1600200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57200" y="4876800"/>
            <a:ext cx="8686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9641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ndy"/>
        <a:ea typeface="ＭＳ Ｐゴシック"/>
        <a:cs typeface=""/>
      </a:majorFont>
      <a:minorFont>
        <a:latin typeface="Andy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Notebook3.pot</Template>
  <TotalTime>7222</TotalTime>
  <Words>517</Words>
  <Application>Microsoft Macintosh PowerPoint</Application>
  <PresentationFormat>On-screen Show (4:3)</PresentationFormat>
  <Paragraphs>146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Notebook3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Brainy Betty,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Backgrounds</dc:title>
  <dc:creator>Nandini Shastry</dc:creator>
  <cp:lastModifiedBy>User</cp:lastModifiedBy>
  <cp:revision>212</cp:revision>
  <dcterms:created xsi:type="dcterms:W3CDTF">2006-09-25T20:10:35Z</dcterms:created>
  <dcterms:modified xsi:type="dcterms:W3CDTF">2015-11-03T23:35:26Z</dcterms:modified>
</cp:coreProperties>
</file>